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2"/>
  </p:sldMasterIdLst>
  <p:notesMasterIdLst>
    <p:notesMasterId r:id="rId55"/>
  </p:notesMasterIdLst>
  <p:handoutMasterIdLst>
    <p:handoutMasterId r:id="rId56"/>
  </p:handoutMasterIdLst>
  <p:sldIdLst>
    <p:sldId id="260" r:id="rId33"/>
    <p:sldId id="399" r:id="rId34"/>
    <p:sldId id="3742" r:id="rId35"/>
    <p:sldId id="3787" r:id="rId36"/>
    <p:sldId id="3778" r:id="rId37"/>
    <p:sldId id="3766" r:id="rId38"/>
    <p:sldId id="3768" r:id="rId39"/>
    <p:sldId id="3769" r:id="rId40"/>
    <p:sldId id="3788" r:id="rId41"/>
    <p:sldId id="3772" r:id="rId42"/>
    <p:sldId id="3773" r:id="rId43"/>
    <p:sldId id="3774" r:id="rId44"/>
    <p:sldId id="3775" r:id="rId45"/>
    <p:sldId id="3789" r:id="rId46"/>
    <p:sldId id="3784" r:id="rId47"/>
    <p:sldId id="3786" r:id="rId48"/>
    <p:sldId id="3782" r:id="rId49"/>
    <p:sldId id="3790" r:id="rId50"/>
    <p:sldId id="3781" r:id="rId51"/>
    <p:sldId id="3779" r:id="rId52"/>
    <p:sldId id="3780" r:id="rId53"/>
    <p:sldId id="3785" r:id="rId54"/>
  </p:sldIdLst>
  <p:sldSz cx="9144000" cy="5143500" type="screen16x9"/>
  <p:notesSz cx="6858000" cy="9144000"/>
  <p:custDataLst>
    <p:tags r:id="rId57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F3D840-B6EE-434D-A8BA-F1B4543645A9}">
          <p14:sldIdLst>
            <p14:sldId id="260"/>
            <p14:sldId id="399"/>
            <p14:sldId id="3742"/>
          </p14:sldIdLst>
        </p14:section>
        <p14:section name="Key Architecture Changes" id="{D06527B8-2771-478C-B049-AFDA22ECF86E}">
          <p14:sldIdLst>
            <p14:sldId id="3787"/>
            <p14:sldId id="3778"/>
            <p14:sldId id="3766"/>
            <p14:sldId id="3768"/>
            <p14:sldId id="3769"/>
          </p14:sldIdLst>
        </p14:section>
        <p14:section name="Selected Communication Flows" id="{79298365-2EF6-4B67-86B1-B93B3CB6E066}">
          <p14:sldIdLst>
            <p14:sldId id="3788"/>
            <p14:sldId id="3772"/>
            <p14:sldId id="3773"/>
            <p14:sldId id="3774"/>
            <p14:sldId id="3775"/>
          </p14:sldIdLst>
        </p14:section>
        <p14:section name="Decoupling" id="{CB008CD3-44E5-437A-845D-1D0315F285C1}">
          <p14:sldIdLst>
            <p14:sldId id="3789"/>
            <p14:sldId id="3784"/>
          </p14:sldIdLst>
        </p14:section>
        <p14:section name="Demonstration" id="{36FB94CB-3138-44B1-9B41-461FDC2A8A8B}">
          <p14:sldIdLst>
            <p14:sldId id="3786"/>
            <p14:sldId id="3782"/>
          </p14:sldIdLst>
        </p14:section>
        <p14:section name="Outlook &amp; Contributions" id="{01B7D8CC-CBB1-46C5-90F8-8A088F0970E3}">
          <p14:sldIdLst>
            <p14:sldId id="3790"/>
            <p14:sldId id="3781"/>
            <p14:sldId id="3779"/>
            <p14:sldId id="3780"/>
            <p14:sldId id="3785"/>
          </p14:sldIdLst>
        </p14:section>
        <p14:section name="archive" id="{627F6E13-2891-4929-BA8E-CC5667BF774E}">
          <p14:sldIdLst/>
        </p14:section>
        <p14:section name="Software Architecture" id="{26316D36-81B7-41BA-840B-3DA662704F5E}">
          <p14:sldIdLst/>
        </p14:section>
        <p14:section name="Key Architecture Decisions" id="{38F0D9E2-64DF-46B4-9A14-BAF442E6C04A}">
          <p14:sldIdLst/>
        </p14:section>
        <p14:section name="Performance &amp; Testing" id="{23E09964-9B8D-469D-9911-E767267D6988}">
          <p14:sldIdLst/>
        </p14:section>
        <p14:section name="Demonstration" id="{9E2E734C-F760-434C-B9EB-0E37ED3ADB58}">
          <p14:sldIdLst/>
        </p14:section>
        <p14:section name="Key Takeaways &amp; Contributions" id="{23CAEFE0-9E1E-4349-B6B5-7867A79C827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756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7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1E1E"/>
    <a:srgbClr val="D9D9D9"/>
    <a:srgbClr val="646464"/>
    <a:srgbClr val="FFFFFF"/>
    <a:srgbClr val="E98948"/>
    <a:srgbClr val="636466"/>
    <a:srgbClr val="6AAB73"/>
    <a:srgbClr val="F2F2F2"/>
    <a:srgbClr val="000000"/>
    <a:srgbClr val="FBD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6E39EB-E675-407B-AEF0-2FB8DC5B16FA}" v="9" dt="2023-12-18T09:23:19.392"/>
    <p1510:client id="{4CD5F29C-FA11-40CA-8DBF-4AAF6E52DB46}" v="393" dt="2023-12-17T16:21:28.181"/>
    <p1510:client id="{4CF7FA76-1314-4D2F-91DB-EE097D1BBA92}" v="6260" dt="2023-12-17T22:11:19.855"/>
    <p1510:client id="{6D723CAC-D09D-4E07-A42D-5FA4C375E9B6}" v="2" dt="2023-12-18T07:53:50.328"/>
    <p1510:client id="{A5A28C65-6DEF-08B3-3D0D-275BF7369B8C}" v="2" dt="2023-12-23T14:54:02.181"/>
    <p1510:client id="{AD9A48FC-1B2F-4AC4-ACEE-7AEBCBA98027}" v="1355" dt="2023-12-17T15:52:05.638"/>
    <p1510:client id="{C3F24A43-0F47-E345-B5EF-4322BA0D5B79}" v="190" dt="2023-12-18T09:39:59.221"/>
    <p1510:client id="{DDB88D8D-AD9E-425B-89AB-5289DC674CCF}" v="107" dt="2023-12-17T16:40:54.131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737"/>
  </p:normalViewPr>
  <p:slideViewPr>
    <p:cSldViewPr snapToGrid="0">
      <p:cViewPr varScale="1">
        <p:scale>
          <a:sx n="159" d="100"/>
          <a:sy n="159" d="100"/>
        </p:scale>
        <p:origin x="472" y="176"/>
      </p:cViewPr>
      <p:guideLst>
        <p:guide orient="horz" pos="1756"/>
        <p:guide pos="2880"/>
        <p:guide orient="horz" pos="277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7.xml"/><Relationship Id="rId21" Type="http://schemas.openxmlformats.org/officeDocument/2006/relationships/customXml" Target="../customXml/item21.xml"/><Relationship Id="rId34" Type="http://schemas.openxmlformats.org/officeDocument/2006/relationships/slide" Target="slides/slide2.xml"/><Relationship Id="rId42" Type="http://schemas.openxmlformats.org/officeDocument/2006/relationships/slide" Target="slides/slide10.xml"/><Relationship Id="rId47" Type="http://schemas.openxmlformats.org/officeDocument/2006/relationships/slide" Target="slides/slide15.xml"/><Relationship Id="rId50" Type="http://schemas.openxmlformats.org/officeDocument/2006/relationships/slide" Target="slides/slide18.xml"/><Relationship Id="rId55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Master" Target="slideMasters/slideMaster1.xml"/><Relationship Id="rId37" Type="http://schemas.openxmlformats.org/officeDocument/2006/relationships/slide" Target="slides/slide5.xml"/><Relationship Id="rId40" Type="http://schemas.openxmlformats.org/officeDocument/2006/relationships/slide" Target="slides/slide8.xml"/><Relationship Id="rId45" Type="http://schemas.openxmlformats.org/officeDocument/2006/relationships/slide" Target="slides/slide13.xml"/><Relationship Id="rId53" Type="http://schemas.openxmlformats.org/officeDocument/2006/relationships/slide" Target="slides/slide21.xml"/><Relationship Id="rId58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" Target="slides/slide3.xml"/><Relationship Id="rId43" Type="http://schemas.openxmlformats.org/officeDocument/2006/relationships/slide" Target="slides/slide11.xml"/><Relationship Id="rId48" Type="http://schemas.openxmlformats.org/officeDocument/2006/relationships/slide" Target="slides/slide16.xml"/><Relationship Id="rId56" Type="http://schemas.openxmlformats.org/officeDocument/2006/relationships/handoutMaster" Target="handoutMasters/handout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1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46" Type="http://schemas.openxmlformats.org/officeDocument/2006/relationships/slide" Target="slides/slide14.xml"/><Relationship Id="rId59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slide" Target="slides/slide9.xml"/><Relationship Id="rId54" Type="http://schemas.openxmlformats.org/officeDocument/2006/relationships/slide" Target="slides/slide22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4.xml"/><Relationship Id="rId49" Type="http://schemas.openxmlformats.org/officeDocument/2006/relationships/slide" Target="slides/slide17.xml"/><Relationship Id="rId57" Type="http://schemas.openxmlformats.org/officeDocument/2006/relationships/tags" Target="tags/tag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12.xml"/><Relationship Id="rId52" Type="http://schemas.openxmlformats.org/officeDocument/2006/relationships/slide" Target="slides/slide20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45CE27-0FC1-4345-A9D1-813E9F3C96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FF02-ADA2-494F-92F2-18E0CD47E8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C96F-5C6D-48ED-8D42-B768302B23AD}" type="datetimeFigureOut">
              <a:rPr lang="de-CH" smtClean="0"/>
              <a:t>23.12.23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7311C-885A-4219-9687-E8E9C81D34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55352-F100-4DC1-827B-1EFA0F247A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6BEFE-BF9F-47C0-9B2B-37E6860B00C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5436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D3A44-FA09-4C0A-99A6-1BA009890161}" type="datetimeFigureOut">
              <a:rPr lang="de-CH" smtClean="0"/>
              <a:t>23.12.23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E3F1-1C0D-4780-BCDC-4F7033F6C9E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21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Gladly no changes in our team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3299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Lastest</a:t>
            </a:r>
            <a:r>
              <a:rPr lang="en-US">
                <a:ea typeface="Calibri"/>
                <a:cs typeface="Calibri"/>
              </a:rPr>
              <a:t> technical development</a:t>
            </a:r>
          </a:p>
          <a:p>
            <a:r>
              <a:rPr lang="en-US">
                <a:ea typeface="Calibri"/>
                <a:cs typeface="Calibri"/>
              </a:rPr>
              <a:t>Expanding application to interacting with devices (Web of Things)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Introduces a dynamic system that is changing </a:t>
            </a:r>
          </a:p>
          <a:p>
            <a:r>
              <a:rPr lang="en-US">
                <a:ea typeface="Calibri"/>
                <a:cs typeface="Calibri"/>
              </a:rPr>
              <a:t>We address these changes by decoupling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461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Event Storming Board, Architecture Characteristics, Architectural Styles, Service Design, and Application Flow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Event Storming Board, Architecture Characteristics, Architectural Styles, Service Design, and Application Flow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88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To conclude we would like to discuss current system </a:t>
            </a:r>
            <a:r>
              <a:rPr lang="en-US" err="1">
                <a:ea typeface="Calibri"/>
                <a:cs typeface="Calibri"/>
              </a:rPr>
              <a:t>limitiations</a:t>
            </a:r>
            <a:r>
              <a:rPr lang="en-US">
                <a:ea typeface="Calibri"/>
                <a:cs typeface="Calibri"/>
              </a:rPr>
              <a:t> and taking the time to look </a:t>
            </a:r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The fundamental core functional is completed. Now we would like to refine the solution because we found the current limitations and potential for further potential.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As we wrap up, let's quickly have a look on our bumps and wins! </a:t>
            </a:r>
            <a:endParaRPr lang="de-DE">
              <a:ea typeface="Calibri"/>
              <a:cs typeface="Calibri"/>
            </a:endParaRPr>
          </a:p>
          <a:p>
            <a:r>
              <a:rPr lang="en-US"/>
              <a:t>We </a:t>
            </a:r>
            <a:r>
              <a:rPr lang="en-US" b="1"/>
              <a:t>hit some tough spots with technical stuff</a:t>
            </a:r>
            <a:r>
              <a:rPr lang="en-US"/>
              <a:t> like Hexagonal and Microservices, Docker deployment, compiling, and using JMeter for checks. Sure, they were hard, </a:t>
            </a:r>
            <a:r>
              <a:rPr lang="en-US" b="1"/>
              <a:t>but </a:t>
            </a:r>
            <a:r>
              <a:rPr lang="en-GB" b="1"/>
              <a:t>lets focus on</a:t>
            </a:r>
            <a:r>
              <a:rPr lang="en-US" b="1"/>
              <a:t> what we</a:t>
            </a:r>
            <a:r>
              <a:rPr lang="en-GB" b="1"/>
              <a:t> have</a:t>
            </a:r>
            <a:r>
              <a:rPr lang="en-US" b="1"/>
              <a:t> learned</a:t>
            </a:r>
            <a:r>
              <a:rPr lang="en-GB" b="1"/>
              <a:t> so far</a:t>
            </a:r>
            <a:r>
              <a:rPr lang="en-US"/>
              <a:t>!</a:t>
            </a:r>
            <a:endParaRPr lang="de-DE"/>
          </a:p>
          <a:p>
            <a:r>
              <a:rPr lang="en-US"/>
              <a:t> </a:t>
            </a:r>
            <a:endParaRPr lang="de-DE"/>
          </a:p>
          <a:p>
            <a:r>
              <a:rPr lang="en-US"/>
              <a:t>We </a:t>
            </a:r>
            <a:r>
              <a:rPr lang="en-US" b="1"/>
              <a:t>got better </a:t>
            </a:r>
            <a:r>
              <a:rPr lang="en-GB" b="1"/>
              <a:t>understanding how to</a:t>
            </a:r>
            <a:r>
              <a:rPr lang="en-US" b="1"/>
              <a:t> let </a:t>
            </a:r>
            <a:r>
              <a:rPr lang="en-GB" b="1"/>
              <a:t>microservices </a:t>
            </a:r>
            <a:r>
              <a:rPr lang="en-US" b="1"/>
              <a:t>services talk to each other</a:t>
            </a:r>
            <a:r>
              <a:rPr lang="en-US"/>
              <a:t>, </a:t>
            </a:r>
            <a:r>
              <a:rPr lang="en-GB"/>
              <a:t>we </a:t>
            </a:r>
            <a:r>
              <a:rPr lang="en-US"/>
              <a:t>became testing </a:t>
            </a:r>
            <a:r>
              <a:rPr lang="en-GB"/>
              <a:t>nearly </a:t>
            </a:r>
            <a:r>
              <a:rPr lang="en-US"/>
              <a:t>pro</a:t>
            </a:r>
            <a:r>
              <a:rPr lang="en-GB" err="1"/>
              <a:t>fessionals</a:t>
            </a:r>
            <a:r>
              <a:rPr lang="en-GB"/>
              <a:t> (not quite there yet but we learn some things there)</a:t>
            </a:r>
            <a:r>
              <a:rPr lang="en-US"/>
              <a:t>, </a:t>
            </a:r>
            <a:r>
              <a:rPr lang="en-GB"/>
              <a:t>we had a deeper look at how to setup </a:t>
            </a:r>
            <a:r>
              <a:rPr lang="en-US"/>
              <a:t>databases, </a:t>
            </a:r>
            <a:r>
              <a:rPr lang="en-GB"/>
              <a:t>…</a:t>
            </a:r>
            <a:r>
              <a:rPr lang="en-US"/>
              <a:t>and </a:t>
            </a:r>
            <a:r>
              <a:rPr lang="en-US" b="1"/>
              <a:t>teamed up on GitHub and Trello...</a:t>
            </a:r>
            <a:r>
              <a:rPr lang="en-US" i="1"/>
              <a:t>next Slide</a:t>
            </a:r>
            <a:r>
              <a:rPr lang="en-GB"/>
              <a:t>.</a:t>
            </a:r>
            <a:endParaRPr lang="de-DE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764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Now, to reflect on what we have learned in the last 6 weeks. </a:t>
            </a:r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r>
              <a:rPr lang="en-US"/>
              <a:t>As we wrap up, let's quickly have a look on our bumps and wins! </a:t>
            </a:r>
            <a:endParaRPr lang="de-DE">
              <a:ea typeface="Calibri"/>
              <a:cs typeface="Calibri"/>
            </a:endParaRPr>
          </a:p>
          <a:p>
            <a:r>
              <a:rPr lang="en-US"/>
              <a:t>We </a:t>
            </a:r>
            <a:r>
              <a:rPr lang="en-US" b="1"/>
              <a:t>hit some tough spots with technical stuff</a:t>
            </a:r>
            <a:r>
              <a:rPr lang="en-US"/>
              <a:t> like Hexagonal and Microservices, Docker deployment, compiling, and using JMeter for checks. Sure, they were hard, </a:t>
            </a:r>
            <a:r>
              <a:rPr lang="en-US" b="1"/>
              <a:t>but </a:t>
            </a:r>
            <a:r>
              <a:rPr lang="en-GB" b="1"/>
              <a:t>lets focus on</a:t>
            </a:r>
            <a:r>
              <a:rPr lang="en-US" b="1"/>
              <a:t> what we</a:t>
            </a:r>
            <a:r>
              <a:rPr lang="en-GB" b="1"/>
              <a:t> have</a:t>
            </a:r>
            <a:r>
              <a:rPr lang="en-US" b="1"/>
              <a:t> learned</a:t>
            </a:r>
            <a:r>
              <a:rPr lang="en-GB" b="1"/>
              <a:t> so far</a:t>
            </a:r>
            <a:r>
              <a:rPr lang="en-US"/>
              <a:t>!</a:t>
            </a:r>
            <a:endParaRPr lang="de-DE"/>
          </a:p>
          <a:p>
            <a:r>
              <a:rPr lang="en-US"/>
              <a:t> </a:t>
            </a:r>
            <a:endParaRPr lang="de-DE"/>
          </a:p>
          <a:p>
            <a:r>
              <a:rPr lang="en-US"/>
              <a:t>We </a:t>
            </a:r>
            <a:r>
              <a:rPr lang="en-US" b="1"/>
              <a:t>got better </a:t>
            </a:r>
            <a:r>
              <a:rPr lang="en-GB" b="1"/>
              <a:t>understanding how to</a:t>
            </a:r>
            <a:r>
              <a:rPr lang="en-US" b="1"/>
              <a:t> let </a:t>
            </a:r>
            <a:r>
              <a:rPr lang="en-GB" b="1"/>
              <a:t>microservices </a:t>
            </a:r>
            <a:r>
              <a:rPr lang="en-US" b="1"/>
              <a:t>services talk to each other</a:t>
            </a:r>
            <a:r>
              <a:rPr lang="en-US"/>
              <a:t>, </a:t>
            </a:r>
            <a:r>
              <a:rPr lang="en-GB"/>
              <a:t>we </a:t>
            </a:r>
            <a:r>
              <a:rPr lang="en-US"/>
              <a:t>became testing </a:t>
            </a:r>
            <a:r>
              <a:rPr lang="en-GB"/>
              <a:t>nearly </a:t>
            </a:r>
            <a:r>
              <a:rPr lang="en-US"/>
              <a:t>pro</a:t>
            </a:r>
            <a:r>
              <a:rPr lang="en-GB" err="1"/>
              <a:t>fessionals</a:t>
            </a:r>
            <a:r>
              <a:rPr lang="en-GB"/>
              <a:t> (not quite there yet but we learn some things there)</a:t>
            </a:r>
            <a:r>
              <a:rPr lang="en-US"/>
              <a:t>, </a:t>
            </a:r>
            <a:r>
              <a:rPr lang="en-GB"/>
              <a:t>we had a deeper look at how to setup </a:t>
            </a:r>
            <a:r>
              <a:rPr lang="en-US"/>
              <a:t>databases, </a:t>
            </a:r>
            <a:r>
              <a:rPr lang="en-GB"/>
              <a:t>…</a:t>
            </a:r>
            <a:r>
              <a:rPr lang="en-US"/>
              <a:t>and </a:t>
            </a:r>
            <a:r>
              <a:rPr lang="en-US" b="1"/>
              <a:t>teamed up on GitHub and Trello...</a:t>
            </a:r>
            <a:r>
              <a:rPr lang="en-US" i="1"/>
              <a:t>next Slide</a:t>
            </a:r>
            <a:r>
              <a:rPr lang="en-GB"/>
              <a:t>.</a:t>
            </a:r>
            <a:endParaRPr lang="de-DE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299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1383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We'll cover in today presentation our</a:t>
            </a:r>
            <a:endParaRPr lang="de-DE"/>
          </a:p>
          <a:p>
            <a:r>
              <a:rPr lang="en-US"/>
              <a:t>key architecture changes and major improvements presented by myself...</a:t>
            </a:r>
            <a:endParaRPr lang="de-DE"/>
          </a:p>
          <a:p>
            <a:r>
              <a:rPr lang="en-US"/>
              <a:t>...then Kaan will present you our communication flows,</a:t>
            </a:r>
            <a:endParaRPr lang="de-DE"/>
          </a:p>
          <a:p>
            <a:r>
              <a:rPr lang="en-US"/>
              <a:t>...and Daniel then will take over and present our efforts towards decoupling, </a:t>
            </a:r>
            <a:endParaRPr lang="de-DE"/>
          </a:p>
          <a:p>
            <a:r>
              <a:rPr lang="en-US"/>
              <a:t>.. At the end you will get as well a live demonstration from Michi, together with our outlook and contributions to this field.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Event Storming Board, Architecture Characteristics, Architectural Styles, Service Design, and Application Flow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4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Microservice Architecture (Scalability, Interoperability)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3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Lets start with our </a:t>
            </a:r>
            <a:r>
              <a:rPr lang="en-US" b="1"/>
              <a:t>Major improvements since last presentation</a:t>
            </a:r>
            <a:r>
              <a:rPr lang="en-US"/>
              <a:t>...We have made some good progress...</a:t>
            </a:r>
            <a:endParaRPr lang="de-DE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We have implemented the</a:t>
            </a:r>
            <a:r>
              <a:rPr lang="en-US" b="1"/>
              <a:t> auction house</a:t>
            </a:r>
            <a:r>
              <a:rPr lang="en-US"/>
              <a:t> 4weeks ago 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 Introduced and implemented then </a:t>
            </a:r>
            <a:r>
              <a:rPr lang="en-US" b="1" err="1"/>
              <a:t>WebSub</a:t>
            </a:r>
            <a:r>
              <a:rPr lang="en-US" b="1"/>
              <a:t> and MQTT</a:t>
            </a:r>
            <a:r>
              <a:rPr lang="en-US"/>
              <a:t> for real-time communication 3weeks ago, enjoyed then a nice </a:t>
            </a:r>
            <a:r>
              <a:rPr lang="en-US" err="1"/>
              <a:t>PlugFest</a:t>
            </a:r>
            <a:r>
              <a:rPr lang="en-US"/>
              <a:t>...</a:t>
            </a:r>
            <a:endParaRPr lang="de-DE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We have also </a:t>
            </a:r>
            <a:r>
              <a:rPr lang="en-US" b="1"/>
              <a:t>added the 2 new executors</a:t>
            </a:r>
            <a:r>
              <a:rPr lang="en-US"/>
              <a:t> such as robots and </a:t>
            </a:r>
            <a:r>
              <a:rPr lang="en-US" err="1"/>
              <a:t>MiroCards</a:t>
            </a:r>
            <a:r>
              <a:rPr lang="en-US"/>
              <a:t> last week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we improved our </a:t>
            </a:r>
            <a:r>
              <a:rPr lang="en-US" b="1"/>
              <a:t>task list database</a:t>
            </a:r>
            <a:r>
              <a:rPr lang="en-US"/>
              <a:t> (</a:t>
            </a:r>
            <a:r>
              <a:rPr lang="en-US" err="1"/>
              <a:t>taks</a:t>
            </a:r>
            <a:r>
              <a:rPr lang="en-US"/>
              <a:t> status update)</a:t>
            </a:r>
            <a:endParaRPr lang="de-DE"/>
          </a:p>
          <a:p>
            <a:pPr marL="171450" indent="-171450">
              <a:buFont typeface="Calibri"/>
              <a:buChar char="-"/>
            </a:pPr>
            <a:r>
              <a:rPr lang="en-US"/>
              <a:t>and we tried </a:t>
            </a:r>
            <a:r>
              <a:rPr lang="en-US" b="1" err="1"/>
              <a:t>continously</a:t>
            </a:r>
            <a:r>
              <a:rPr lang="en-US" b="1"/>
              <a:t> cleaned-up and refactored our Code</a:t>
            </a:r>
            <a:r>
              <a:rPr lang="en-US"/>
              <a:t> </a:t>
            </a:r>
            <a:endParaRPr lang="de-DE"/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End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 Auction House service sends the task information to the winning bidder's team task, creating a shadow task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 winning bidder's executor successfully completes task &amp; sends updates the original task list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614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Let's take a look at our </a:t>
            </a:r>
            <a:r>
              <a:rPr lang="en-US" b="1"/>
              <a:t>architecture prior to these improvements/changes</a:t>
            </a:r>
            <a:r>
              <a:rPr lang="en-US"/>
              <a:t>. </a:t>
            </a:r>
            <a:endParaRPr lang="de-DE"/>
          </a:p>
          <a:p>
            <a:r>
              <a:rPr lang="en-US"/>
              <a:t>We had this known straightforward setup where </a:t>
            </a:r>
            <a:r>
              <a:rPr lang="en-US" b="1"/>
              <a:t>client requests </a:t>
            </a:r>
            <a:r>
              <a:rPr lang="en-US"/>
              <a:t>were handled through an API layer, connecting to our </a:t>
            </a:r>
            <a:r>
              <a:rPr lang="en-US" b="1"/>
              <a:t>Task List, Roster, and a pool of Executors</a:t>
            </a:r>
            <a:r>
              <a:rPr lang="en-US"/>
              <a:t>. </a:t>
            </a:r>
            <a:endParaRPr lang="de-DE"/>
          </a:p>
          <a:p>
            <a:r>
              <a:rPr lang="en-US"/>
              <a:t>This structure </a:t>
            </a:r>
            <a:r>
              <a:rPr lang="en-US" b="1"/>
              <a:t>served us well</a:t>
            </a:r>
            <a:r>
              <a:rPr lang="en-US"/>
              <a:t>, but we all know...it </a:t>
            </a:r>
            <a:r>
              <a:rPr lang="en-US" b="1"/>
              <a:t>lacked the flexibility we needed/ or lets say missed the </a:t>
            </a:r>
            <a:r>
              <a:rPr lang="en-US" b="1" err="1"/>
              <a:t>functionallity</a:t>
            </a:r>
            <a:r>
              <a:rPr lang="en-US" b="1"/>
              <a:t> </a:t>
            </a:r>
            <a:r>
              <a:rPr lang="en-US"/>
              <a:t>for cross-team coordination/communication. Therefore....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106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Therefore....we've integrated the Auction House into our architecture. </a:t>
            </a:r>
            <a:endParaRPr lang="de-DE"/>
          </a:p>
          <a:p>
            <a:r>
              <a:rPr lang="en-US"/>
              <a:t>This </a:t>
            </a:r>
            <a:r>
              <a:rPr lang="en-US" b="1" u="sng"/>
              <a:t>addition acts as an additional service: </a:t>
            </a:r>
            <a:endParaRPr lang="de-DE" b="1" u="sng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b="1"/>
              <a:t>to execute, on the one hand</a:t>
            </a:r>
            <a:r>
              <a:rPr lang="en-US"/>
              <a:t>, internal tasks without a designated executor and...</a:t>
            </a:r>
            <a:endParaRPr lang="de-DE"/>
          </a:p>
          <a:p>
            <a:pPr marL="171450" indent="-171450">
              <a:buFont typeface="Calibri"/>
              <a:buChar char="-"/>
            </a:pPr>
            <a:r>
              <a:rPr lang="en-US" b="1"/>
              <a:t>And on the other hand</a:t>
            </a:r>
            <a:r>
              <a:rPr lang="en-US"/>
              <a:t>, to handle external tasks when we have the necessary resources.</a:t>
            </a:r>
            <a:endParaRPr lang="de-DE"/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And we can see we've also added the Miro Card and Robot to our list of executors to diversify our task handling capabilities.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7416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Zooming into the Auction House, our central point of coordination and communication with other groups:</a:t>
            </a:r>
            <a:endParaRPr lang="de-DE"/>
          </a:p>
          <a:p>
            <a:r>
              <a:rPr lang="en-US"/>
              <a:t>The Auction House is structured to </a:t>
            </a:r>
            <a:r>
              <a:rPr lang="en-US" b="1"/>
              <a:t>either launch or bid on auctions,</a:t>
            </a:r>
            <a:r>
              <a:rPr lang="en-US"/>
              <a:t> ensuring task allocation is efficient and effective. </a:t>
            </a:r>
            <a:endParaRPr lang="de-DE"/>
          </a:p>
          <a:p>
            <a:r>
              <a:rPr lang="en-US">
                <a:ea typeface="Calibri"/>
                <a:cs typeface="Calibri"/>
              </a:rPr>
              <a:t>Bidding Process:  </a:t>
            </a:r>
            <a:r>
              <a:rPr lang="en-US" i="1">
                <a:ea typeface="Calibri"/>
                <a:cs typeface="Calibri"/>
              </a:rPr>
              <a:t>first step...second and third step</a:t>
            </a:r>
          </a:p>
          <a:p>
            <a:r>
              <a:rPr lang="en-US">
                <a:ea typeface="Calibri"/>
                <a:cs typeface="Calibri"/>
              </a:rPr>
              <a:t>Auction Process: </a:t>
            </a:r>
            <a:r>
              <a:rPr lang="en-US" i="1"/>
              <a:t>first step...second and </a:t>
            </a:r>
            <a:r>
              <a:rPr lang="en-US" i="1" err="1"/>
              <a:t>thirs</a:t>
            </a:r>
            <a:r>
              <a:rPr lang="en-US" i="1"/>
              <a:t> step</a:t>
            </a:r>
            <a:endParaRPr lang="en-US"/>
          </a:p>
          <a:p>
            <a:endParaRPr lang="en-US"/>
          </a:p>
          <a:p>
            <a:r>
              <a:rPr lang="en-US"/>
              <a:t>The use of </a:t>
            </a:r>
            <a:r>
              <a:rPr lang="en-US" err="1"/>
              <a:t>WebSub</a:t>
            </a:r>
            <a:r>
              <a:rPr lang="en-US"/>
              <a:t> and MQTT protocols has been crucial in this setup, allowing us instant communication and a robust bidding and auction process.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That's it for our overview of the changes we've implemented. With these let's now deep dive to the Communication Flow, which Kaan will now navigate us through.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Ende:</a:t>
            </a:r>
          </a:p>
          <a:p>
            <a:r>
              <a:rPr lang="en-US" b="1" err="1"/>
              <a:t>WebSub</a:t>
            </a:r>
            <a:r>
              <a:rPr lang="en-US" b="1"/>
              <a:t>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Real-Time Updates</a:t>
            </a:r>
            <a:r>
              <a:rPr lang="en-US"/>
              <a:t>: </a:t>
            </a:r>
            <a:r>
              <a:rPr lang="en-US" err="1"/>
              <a:t>WebSub</a:t>
            </a:r>
            <a:r>
              <a:rPr lang="en-US"/>
              <a:t> provides real-time updates to subscribers when a publisher has new content. In the context of an Auction House, this means that as soon as a new task is available for bidding, all interested executors (subscribers) can be immediately notified.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Decoupling</a:t>
            </a:r>
            <a:r>
              <a:rPr lang="en-US"/>
              <a:t>: This protocol decouples the producer of information (the Auction House, in this case) from the consumers (executors). The Auction House doesn't need to know who the subscribers are; it simply informs the hub, and the hub takes care of the distribution.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Scalability</a:t>
            </a:r>
            <a:r>
              <a:rPr lang="en-US"/>
              <a:t>: Since the hub handles notifications, the Auction House can scale without being burdened by the overhead of managing individual subscriptions.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MQTT: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Efficiency</a:t>
            </a:r>
            <a:r>
              <a:rPr lang="en-US"/>
              <a:t>: MQTT is designed for low-bandwidth and unreliable networks, which makes it highly efficient for sending small messages between devices, like bid proposals or auction results.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Quality of Service (QoS) Levels</a:t>
            </a:r>
            <a:r>
              <a:rPr lang="en-US"/>
              <a:t>: MQTT offers different levels of delivery guarantees, ensuring that messages such as bids are delivered according to the required level of reliability.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Retained Messages</a:t>
            </a:r>
            <a:r>
              <a:rPr lang="en-US"/>
              <a:t>: MQTT can retain the last message on a topic, which can be crucial for ensuring that late subscribers receive the current state of an auction.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Last Will and Testament</a:t>
            </a:r>
            <a:r>
              <a:rPr lang="en-US"/>
              <a:t>: This feature can notify other parts of the system if an executor or the Auction House disconnects unexpectedly, which can trigger contingency protocols or re-auctions.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0342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Event Storming Board, Architecture Characteristics, Architectural Styles, Service Design, and Application Flow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0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Event Storming Board, Architecture Characteristics, Architectural Styles, Service Design, and Application Flow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9F7E1813-5682-4AAE-8DC8-5A613DE12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" r="7910" b="19850"/>
          <a:stretch/>
        </p:blipFill>
        <p:spPr>
          <a:xfrm>
            <a:off x="0" y="0"/>
            <a:ext cx="9136420" cy="51435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D7A234-EBF8-4A9A-ACFF-4329BD747ADC}"/>
              </a:ext>
            </a:extLst>
          </p:cNvPr>
          <p:cNvSpPr>
            <a:spLocks noChangeAspect="1"/>
          </p:cNvSpPr>
          <p:nvPr userDrawn="1"/>
        </p:nvSpPr>
        <p:spPr>
          <a:xfrm>
            <a:off x="4575791" y="3166310"/>
            <a:ext cx="456821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6789318" y="4613375"/>
            <a:ext cx="19959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>
                <a:solidFill>
                  <a:schemeClr val="bg2"/>
                </a:solidFill>
              </a:rPr>
              <a:t>From </a:t>
            </a:r>
            <a:r>
              <a:rPr lang="en-GB" sz="1000" err="1">
                <a:solidFill>
                  <a:schemeClr val="bg2"/>
                </a:solidFill>
              </a:rPr>
              <a:t>insight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to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impact</a:t>
            </a:r>
            <a:r>
              <a:rPr lang="en-GB" sz="100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715416888" name="Rectangle 2" descr="{&quot;templafy&quot;:{&quot;id&quot;:&quot;2a706a25-2679-4b9f-80cb-a25bb906beb3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91F29F-BED8-4555-9938-829D3AC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098178"/>
            <a:ext cx="7958210" cy="1792800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54089-CB0E-4321-8557-8E0B4ACD8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027" y="3123868"/>
            <a:ext cx="3650486" cy="1356057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76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EC9FF2-0829-44EA-809D-F5C42173624F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71999" cy="3887599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3887599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AD45-6EEE-4522-8CA6-5189DCDD48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775" y="3989388"/>
            <a:ext cx="4122738" cy="490537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7F9A9E-BA08-4C8F-96E1-0E7C7D71B3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2487" y="3989387"/>
            <a:ext cx="4122738" cy="490537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Rectangle 12" descr="{&quot;templafy&quot;:{&quot;id&quot;:&quot;1de9002d-b336-4878-947a-b0133285a718&quot;}}">
            <a:extLst>
              <a:ext uri="{FF2B5EF4-FFF2-40B4-BE49-F238E27FC236}">
                <a16:creationId xmlns:a16="http://schemas.microsoft.com/office/drawing/2014/main" id="{9387BB4B-AFF2-4440-B25E-89CDD9B79F0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  <p:pic>
        <p:nvPicPr>
          <p:cNvPr id="651186792" name="Rectangle 14" descr="{&quot;templafy&quot;:{&quot;id&quot;:&quot;0e4ed9f0-ae0e-4c7b-9c6a-6d6f2c75585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4" name="Rectangle 13" descr="{&quot;templafy&quot;:{&quot;id&quot;:&quot;400b3b6a-c434-4732-807e-1718a614f053&quot;}}">
            <a:extLst>
              <a:ext uri="{FF2B5EF4-FFF2-40B4-BE49-F238E27FC236}">
                <a16:creationId xmlns:a16="http://schemas.microsoft.com/office/drawing/2014/main" id="{EF755AF0-F63E-4747-9211-327C44DA029F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6" name="Rectangle 15" descr="{&quot;templafy&quot;:{&quot;id&quot;:&quot;8b60779a-db6f-4b6d-9dc5-f64dd6e2860d&quot;}}" hidden="1">
            <a:extLst>
              <a:ext uri="{FF2B5EF4-FFF2-40B4-BE49-F238E27FC236}">
                <a16:creationId xmlns:a16="http://schemas.microsoft.com/office/drawing/2014/main" id="{97ACC166-7757-4B59-A180-1D797D03E7B1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08120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pic>
        <p:nvPicPr>
          <p:cNvPr id="1624853906" name="Rectangle 9" descr="{&quot;templafy&quot;:{&quot;id&quot;:&quot;3f75e124-9c90-4431-ace1-b54c7dc8f72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1" name="Rectangle 10" descr="{&quot;templafy&quot;:{&quot;id&quot;:&quot;ecff1803-155c-4fd6-a766-f61c015927b4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2" name="Rectangle 11" descr="{&quot;templafy&quot;:{&quot;id&quot;:&quot;a4917e90-2a8f-4f96-bd13-cc4f9383ac84&quot;}}" hidden="1">
            <a:extLst>
              <a:ext uri="{FF2B5EF4-FFF2-40B4-BE49-F238E27FC236}">
                <a16:creationId xmlns:a16="http://schemas.microsoft.com/office/drawing/2014/main" id="{87F7EA06-4518-4086-9E1C-ACD1F4782ADD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  <p:sp>
        <p:nvSpPr>
          <p:cNvPr id="3" name="Rectangle 2" descr="{&quot;templafy&quot;:{&quot;id&quot;:&quot;2670855d-7d16-4563-ba4d-ffddf95873a4&quot;}}">
            <a:extLst>
              <a:ext uri="{FF2B5EF4-FFF2-40B4-BE49-F238E27FC236}">
                <a16:creationId xmlns:a16="http://schemas.microsoft.com/office/drawing/2014/main" id="{5F9D5292-A02B-5DC6-2843-560F63CA1D37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18 December 2023</a:t>
            </a:r>
          </a:p>
        </p:txBody>
      </p:sp>
    </p:spTree>
    <p:extLst>
      <p:ext uri="{BB962C8B-B14F-4D97-AF65-F5344CB8AC3E}">
        <p14:creationId xmlns:p14="http://schemas.microsoft.com/office/powerpoint/2010/main" val="3851403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1C186-C392-4982-A2C0-7824EE98FA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933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schwarze Sch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120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weisse Schri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8851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5225" y="735013"/>
            <a:ext cx="2160000" cy="216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55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8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5225" y="735013"/>
            <a:ext cx="2160000" cy="216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24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021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1B0-6792-4738-ACB8-0507307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044000"/>
            <a:ext cx="7957225" cy="685801"/>
          </a:xfrm>
        </p:spPr>
        <p:txBody>
          <a:bodyPr/>
          <a:lstStyle>
            <a:lvl1pPr>
              <a:lnSpc>
                <a:spcPts val="5200"/>
              </a:lnSpc>
              <a:defRPr sz="5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7D0F6F-53A1-4152-9807-5EC1BBC88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00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824BC02-7B0E-4C56-B49A-5A28F9E62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000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F580D6-76FA-48E5-A6F9-C7D7F9ECA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6816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CE2E2F-1BA4-4018-8B3C-5192B4A35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6816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80CD93-461B-4895-AFE1-B11CB717C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5933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70DE1A-52CE-4331-B7C3-9D35588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933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24832917" name="Rectangle 10" descr="{&quot;templafy&quot;:{&quot;id&quot;:&quot;ed29f3a9-f196-4536-a60c-0b9b1db6abd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6" y="4048055"/>
            <a:ext cx="2221200" cy="460800"/>
          </a:xfrm>
          <a:prstGeom prst="rect">
            <a:avLst/>
          </a:prstGeom>
        </p:spPr>
      </p:pic>
      <p:sp>
        <p:nvSpPr>
          <p:cNvPr id="3" name="Rectangle 2" descr="{&quot;templafy&quot;:{&quot;id&quot;:&quot;dd8c6e3a-82b3-45c7-bb9f-77a6d1f558e0&quot;}}">
            <a:extLst>
              <a:ext uri="{FF2B5EF4-FFF2-40B4-BE49-F238E27FC236}">
                <a16:creationId xmlns:a16="http://schemas.microsoft.com/office/drawing/2014/main" id="{36F02173-B0F5-4193-B6FF-8607454762B4}"/>
              </a:ext>
            </a:extLst>
          </p:cNvPr>
          <p:cNvSpPr/>
          <p:nvPr userDrawn="1"/>
        </p:nvSpPr>
        <p:spPr>
          <a:xfrm>
            <a:off x="4945930" y="3515014"/>
            <a:ext cx="2038450" cy="99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>
              <a:lnSpc>
                <a:spcPts val="1200"/>
              </a:lnSpc>
            </a:pPr>
            <a:r>
              <a:rPr lang="en-GB" sz="1000">
                <a:solidFill>
                  <a:schemeClr val="tx1"/>
                </a:solidFill>
              </a:rPr>
              <a:t>University of St.Gallen 
Dufourstrasse 50 
9000 St.Gallen 
unisg.ch</a:t>
            </a:r>
          </a:p>
        </p:txBody>
      </p:sp>
    </p:spTree>
    <p:extLst>
      <p:ext uri="{BB962C8B-B14F-4D97-AF65-F5344CB8AC3E}">
        <p14:creationId xmlns:p14="http://schemas.microsoft.com/office/powerpoint/2010/main" val="518709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72C7-786E-4CDF-B498-A0E43C94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AB401-27B1-4459-8033-ADE495ECD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39B70-EA91-4D1E-AD6F-9A1F4FF3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62fdd60b-a2b6-40ba-9246-9c1ba8b9c8d0&quot;}}">
            <a:extLst>
              <a:ext uri="{FF2B5EF4-FFF2-40B4-BE49-F238E27FC236}">
                <a16:creationId xmlns:a16="http://schemas.microsoft.com/office/drawing/2014/main" id="{BB3C8683-B834-4D63-9D68-06A85DD6080E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</p:spTree>
    <p:extLst>
      <p:ext uri="{BB962C8B-B14F-4D97-AF65-F5344CB8AC3E}">
        <p14:creationId xmlns:p14="http://schemas.microsoft.com/office/powerpoint/2010/main" val="183720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>
                <a:solidFill>
                  <a:schemeClr val="tx1"/>
                </a:solidFill>
              </a:rPr>
              <a:t>From </a:t>
            </a:r>
            <a:r>
              <a:rPr lang="en-GB" sz="1000" err="1">
                <a:solidFill>
                  <a:schemeClr val="tx1"/>
                </a:solidFill>
              </a:rPr>
              <a:t>insight</a:t>
            </a:r>
            <a:r>
              <a:rPr lang="en-GB" sz="1000">
                <a:solidFill>
                  <a:schemeClr val="tx1"/>
                </a:solidFill>
              </a:rPr>
              <a:t> </a:t>
            </a:r>
            <a:r>
              <a:rPr lang="en-GB" sz="1000" err="1">
                <a:solidFill>
                  <a:schemeClr val="tx1"/>
                </a:solidFill>
              </a:rPr>
              <a:t>to</a:t>
            </a:r>
            <a:r>
              <a:rPr lang="en-GB" sz="1000">
                <a:solidFill>
                  <a:schemeClr val="tx1"/>
                </a:solidFill>
              </a:rPr>
              <a:t> </a:t>
            </a:r>
            <a:r>
              <a:rPr lang="en-GB" sz="1000" err="1">
                <a:solidFill>
                  <a:schemeClr val="tx1"/>
                </a:solidFill>
              </a:rPr>
              <a:t>impact</a:t>
            </a:r>
            <a:r>
              <a:rPr lang="en-GB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ACC6D5-D1D4-442A-84CB-4AA5E5B9EC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65200" y="0"/>
            <a:ext cx="31788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pic>
        <p:nvPicPr>
          <p:cNvPr id="429186956" name="Rectangle 8" descr="{&quot;templafy&quot;:{&quot;id&quot;:&quot;c0d1e0af-ade1-4c6e-95ad-8ab17ee08ee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313025"/>
            <a:ext cx="2221200" cy="4608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80E529E2-449E-41BE-B0F7-70294EC1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3" y="1276350"/>
            <a:ext cx="4764489" cy="1942874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CEDF5E3-A68C-469F-902C-69F694A0D4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27" y="3452115"/>
            <a:ext cx="3034391" cy="102781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7909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A27F37-4AAD-450C-8838-DE5B9F07D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86A52-83BF-4684-B707-32690AD3C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666C-0F9A-44A4-B3AC-35B21249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125fba88-dc92-4d42-89db-9a3c8a56a512&quot;}}">
            <a:extLst>
              <a:ext uri="{FF2B5EF4-FFF2-40B4-BE49-F238E27FC236}">
                <a16:creationId xmlns:a16="http://schemas.microsoft.com/office/drawing/2014/main" id="{D21A4773-433D-4BA4-8284-587A192E038E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</p:spTree>
    <p:extLst>
      <p:ext uri="{BB962C8B-B14F-4D97-AF65-F5344CB8AC3E}">
        <p14:creationId xmlns:p14="http://schemas.microsoft.com/office/powerpoint/2010/main" val="851528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B100237-7431-49D0-8F7C-9E1F2717B96C}"/>
              </a:ext>
            </a:extLst>
          </p:cNvPr>
          <p:cNvSpPr/>
          <p:nvPr userDrawn="1"/>
        </p:nvSpPr>
        <p:spPr>
          <a:xfrm>
            <a:off x="5761585" y="1624745"/>
            <a:ext cx="2419577" cy="2689737"/>
          </a:xfrm>
          <a:custGeom>
            <a:avLst/>
            <a:gdLst>
              <a:gd name="connsiteX0" fmla="*/ 0 w 1861343"/>
              <a:gd name="connsiteY0" fmla="*/ 0 h 2329962"/>
              <a:gd name="connsiteX1" fmla="*/ 1861343 w 1861343"/>
              <a:gd name="connsiteY1" fmla="*/ 0 h 2329962"/>
              <a:gd name="connsiteX2" fmla="*/ 1861343 w 1861343"/>
              <a:gd name="connsiteY2" fmla="*/ 2329962 h 2329962"/>
              <a:gd name="connsiteX3" fmla="*/ 0 w 1861343"/>
              <a:gd name="connsiteY3" fmla="*/ 2329962 h 2329962"/>
              <a:gd name="connsiteX4" fmla="*/ 0 w 1861343"/>
              <a:gd name="connsiteY4" fmla="*/ 0 h 2329962"/>
              <a:gd name="connsiteX0" fmla="*/ 0 w 3408789"/>
              <a:gd name="connsiteY0" fmla="*/ 852854 h 2329962"/>
              <a:gd name="connsiteX1" fmla="*/ 3408789 w 3408789"/>
              <a:gd name="connsiteY1" fmla="*/ 0 h 2329962"/>
              <a:gd name="connsiteX2" fmla="*/ 3408789 w 3408789"/>
              <a:gd name="connsiteY2" fmla="*/ 2329962 h 2329962"/>
              <a:gd name="connsiteX3" fmla="*/ 1547446 w 3408789"/>
              <a:gd name="connsiteY3" fmla="*/ 2329962 h 2329962"/>
              <a:gd name="connsiteX4" fmla="*/ 0 w 3408789"/>
              <a:gd name="connsiteY4" fmla="*/ 852854 h 2329962"/>
              <a:gd name="connsiteX0" fmla="*/ 0 w 3408789"/>
              <a:gd name="connsiteY0" fmla="*/ 852854 h 3516924"/>
              <a:gd name="connsiteX1" fmla="*/ 3408789 w 3408789"/>
              <a:gd name="connsiteY1" fmla="*/ 0 h 3516924"/>
              <a:gd name="connsiteX2" fmla="*/ 3408789 w 3408789"/>
              <a:gd name="connsiteY2" fmla="*/ 2329962 h 3516924"/>
              <a:gd name="connsiteX3" fmla="*/ 483577 w 3408789"/>
              <a:gd name="connsiteY3" fmla="*/ 3516924 h 3516924"/>
              <a:gd name="connsiteX4" fmla="*/ 0 w 3408789"/>
              <a:gd name="connsiteY4" fmla="*/ 852854 h 3516924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483577 w 3417582"/>
              <a:gd name="connsiteY3" fmla="*/ 3516924 h 3789485"/>
              <a:gd name="connsiteX4" fmla="*/ 0 w 3417582"/>
              <a:gd name="connsiteY4" fmla="*/ 852854 h 3789485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501162 w 3417582"/>
              <a:gd name="connsiteY3" fmla="*/ 3570549 h 3789485"/>
              <a:gd name="connsiteX4" fmla="*/ 0 w 3417582"/>
              <a:gd name="connsiteY4" fmla="*/ 852854 h 3789485"/>
              <a:gd name="connsiteX0" fmla="*/ 0 w 3408789"/>
              <a:gd name="connsiteY0" fmla="*/ 852854 h 3852049"/>
              <a:gd name="connsiteX1" fmla="*/ 3408789 w 3408789"/>
              <a:gd name="connsiteY1" fmla="*/ 0 h 3852049"/>
              <a:gd name="connsiteX2" fmla="*/ 3399997 w 3408789"/>
              <a:gd name="connsiteY2" fmla="*/ 3852049 h 3852049"/>
              <a:gd name="connsiteX3" fmla="*/ 501162 w 3408789"/>
              <a:gd name="connsiteY3" fmla="*/ 3570549 h 3852049"/>
              <a:gd name="connsiteX4" fmla="*/ 0 w 3408789"/>
              <a:gd name="connsiteY4" fmla="*/ 852854 h 38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8789" h="3852049">
                <a:moveTo>
                  <a:pt x="0" y="852854"/>
                </a:moveTo>
                <a:lnTo>
                  <a:pt x="3408789" y="0"/>
                </a:lnTo>
                <a:cubicBezTo>
                  <a:pt x="3405858" y="1284016"/>
                  <a:pt x="3402928" y="2568033"/>
                  <a:pt x="3399997" y="3852049"/>
                </a:cubicBezTo>
                <a:lnTo>
                  <a:pt x="501162" y="3570549"/>
                </a:lnTo>
                <a:lnTo>
                  <a:pt x="0" y="852854"/>
                </a:lnTo>
                <a:close/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714C5-06E3-4370-A728-9DC7B080DE43}"/>
              </a:ext>
            </a:extLst>
          </p:cNvPr>
          <p:cNvSpPr txBox="1"/>
          <p:nvPr userDrawn="1"/>
        </p:nvSpPr>
        <p:spPr>
          <a:xfrm>
            <a:off x="6787662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>
                <a:solidFill>
                  <a:schemeClr val="tx1"/>
                </a:solidFill>
              </a:rPr>
              <a:t>From </a:t>
            </a:r>
            <a:r>
              <a:rPr lang="en-GB" sz="1000" err="1">
                <a:solidFill>
                  <a:schemeClr val="tx1"/>
                </a:solidFill>
              </a:rPr>
              <a:t>insight</a:t>
            </a:r>
            <a:r>
              <a:rPr lang="en-GB" sz="1000">
                <a:solidFill>
                  <a:schemeClr val="tx1"/>
                </a:solidFill>
              </a:rPr>
              <a:t> </a:t>
            </a:r>
            <a:r>
              <a:rPr lang="en-GB" sz="1000" err="1">
                <a:solidFill>
                  <a:schemeClr val="tx1"/>
                </a:solidFill>
              </a:rPr>
              <a:t>to</a:t>
            </a:r>
            <a:r>
              <a:rPr lang="en-GB" sz="1000">
                <a:solidFill>
                  <a:schemeClr val="tx1"/>
                </a:solidFill>
              </a:rPr>
              <a:t> </a:t>
            </a:r>
            <a:r>
              <a:rPr lang="en-GB" sz="1000" err="1">
                <a:solidFill>
                  <a:schemeClr val="tx1"/>
                </a:solidFill>
              </a:rPr>
              <a:t>impact</a:t>
            </a:r>
            <a:r>
              <a:rPr lang="en-GB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AF4D0-D837-4E91-97F8-5213372D62BA}"/>
              </a:ext>
            </a:extLst>
          </p:cNvPr>
          <p:cNvSpPr/>
          <p:nvPr userDrawn="1"/>
        </p:nvSpPr>
        <p:spPr>
          <a:xfrm>
            <a:off x="5761585" y="450660"/>
            <a:ext cx="3408789" cy="3789400"/>
          </a:xfrm>
          <a:custGeom>
            <a:avLst/>
            <a:gdLst>
              <a:gd name="connsiteX0" fmla="*/ 0 w 1861343"/>
              <a:gd name="connsiteY0" fmla="*/ 0 h 2329962"/>
              <a:gd name="connsiteX1" fmla="*/ 1861343 w 1861343"/>
              <a:gd name="connsiteY1" fmla="*/ 0 h 2329962"/>
              <a:gd name="connsiteX2" fmla="*/ 1861343 w 1861343"/>
              <a:gd name="connsiteY2" fmla="*/ 2329962 h 2329962"/>
              <a:gd name="connsiteX3" fmla="*/ 0 w 1861343"/>
              <a:gd name="connsiteY3" fmla="*/ 2329962 h 2329962"/>
              <a:gd name="connsiteX4" fmla="*/ 0 w 1861343"/>
              <a:gd name="connsiteY4" fmla="*/ 0 h 2329962"/>
              <a:gd name="connsiteX0" fmla="*/ 0 w 3408789"/>
              <a:gd name="connsiteY0" fmla="*/ 852854 h 2329962"/>
              <a:gd name="connsiteX1" fmla="*/ 3408789 w 3408789"/>
              <a:gd name="connsiteY1" fmla="*/ 0 h 2329962"/>
              <a:gd name="connsiteX2" fmla="*/ 3408789 w 3408789"/>
              <a:gd name="connsiteY2" fmla="*/ 2329962 h 2329962"/>
              <a:gd name="connsiteX3" fmla="*/ 1547446 w 3408789"/>
              <a:gd name="connsiteY3" fmla="*/ 2329962 h 2329962"/>
              <a:gd name="connsiteX4" fmla="*/ 0 w 3408789"/>
              <a:gd name="connsiteY4" fmla="*/ 852854 h 2329962"/>
              <a:gd name="connsiteX0" fmla="*/ 0 w 3408789"/>
              <a:gd name="connsiteY0" fmla="*/ 852854 h 3516924"/>
              <a:gd name="connsiteX1" fmla="*/ 3408789 w 3408789"/>
              <a:gd name="connsiteY1" fmla="*/ 0 h 3516924"/>
              <a:gd name="connsiteX2" fmla="*/ 3408789 w 3408789"/>
              <a:gd name="connsiteY2" fmla="*/ 2329962 h 3516924"/>
              <a:gd name="connsiteX3" fmla="*/ 483577 w 3408789"/>
              <a:gd name="connsiteY3" fmla="*/ 3516924 h 3516924"/>
              <a:gd name="connsiteX4" fmla="*/ 0 w 3408789"/>
              <a:gd name="connsiteY4" fmla="*/ 852854 h 3516924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483577 w 3417582"/>
              <a:gd name="connsiteY3" fmla="*/ 3516924 h 3789485"/>
              <a:gd name="connsiteX4" fmla="*/ 0 w 3417582"/>
              <a:gd name="connsiteY4" fmla="*/ 852854 h 3789485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501162 w 3417582"/>
              <a:gd name="connsiteY3" fmla="*/ 3570549 h 3789485"/>
              <a:gd name="connsiteX4" fmla="*/ 0 w 3417582"/>
              <a:gd name="connsiteY4" fmla="*/ 852854 h 3789485"/>
              <a:gd name="connsiteX0" fmla="*/ 0 w 3408789"/>
              <a:gd name="connsiteY0" fmla="*/ 852854 h 3852049"/>
              <a:gd name="connsiteX1" fmla="*/ 3408789 w 3408789"/>
              <a:gd name="connsiteY1" fmla="*/ 0 h 3852049"/>
              <a:gd name="connsiteX2" fmla="*/ 3399997 w 3408789"/>
              <a:gd name="connsiteY2" fmla="*/ 3852049 h 3852049"/>
              <a:gd name="connsiteX3" fmla="*/ 501162 w 3408789"/>
              <a:gd name="connsiteY3" fmla="*/ 3570549 h 3852049"/>
              <a:gd name="connsiteX4" fmla="*/ 0 w 3408789"/>
              <a:gd name="connsiteY4" fmla="*/ 852854 h 38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8789" h="3852049">
                <a:moveTo>
                  <a:pt x="0" y="852854"/>
                </a:moveTo>
                <a:lnTo>
                  <a:pt x="3408789" y="0"/>
                </a:lnTo>
                <a:cubicBezTo>
                  <a:pt x="3405858" y="1284016"/>
                  <a:pt x="3402928" y="2568033"/>
                  <a:pt x="3399997" y="3852049"/>
                </a:cubicBezTo>
                <a:lnTo>
                  <a:pt x="501162" y="3570549"/>
                </a:lnTo>
                <a:lnTo>
                  <a:pt x="0" y="85285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346" t="-6" r="-43098" b="-1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54048897" name="Rectangle 7" descr="{&quot;templafy&quot;:{&quot;id&quot;:&quot;60decd77-64bd-4728-8e67-94f71ea766de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313025"/>
            <a:ext cx="2221200" cy="46080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77013848-41F0-44AD-9301-BEF9A1A4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3" y="1276350"/>
            <a:ext cx="4503600" cy="1942874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245421C-670F-4227-B79D-994FE547F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27" y="3452115"/>
            <a:ext cx="3650486" cy="102781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4451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1655C6F-D683-4181-8A76-C2CF9E2F4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3"/>
          <a:stretch/>
        </p:blipFill>
        <p:spPr>
          <a:xfrm>
            <a:off x="5963683" y="0"/>
            <a:ext cx="3180318" cy="51435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5464509" cy="675727"/>
          </a:xfrm>
        </p:spPr>
        <p:txBody>
          <a:bodyPr/>
          <a:lstStyle>
            <a:lvl1pPr>
              <a:lnSpc>
                <a:spcPts val="44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237B-A6D8-401E-A0E8-75ED37DDC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5" y="1276350"/>
            <a:ext cx="5000404" cy="3203575"/>
          </a:xfrm>
        </p:spPr>
        <p:txBody>
          <a:bodyPr>
            <a:normAutofit/>
          </a:bodyPr>
          <a:lstStyle>
            <a:lvl1pPr marL="396000" indent="-396000">
              <a:spcAft>
                <a:spcPts val="600"/>
              </a:spcAft>
              <a:buFont typeface="+mj-lt"/>
              <a:buAutoNum type="arabicPeriod"/>
              <a:defRPr sz="1600"/>
            </a:lvl1pPr>
            <a:lvl2pPr marL="342900" indent="-342900">
              <a:spcAft>
                <a:spcPts val="600"/>
              </a:spcAft>
              <a:buFont typeface="+mj-lt"/>
              <a:buAutoNum type="arabicPeriod"/>
              <a:defRPr sz="1600"/>
            </a:lvl2pPr>
            <a:lvl3pPr marL="342900" indent="-342900">
              <a:spcAft>
                <a:spcPts val="600"/>
              </a:spcAft>
              <a:buFont typeface="+mj-lt"/>
              <a:buAutoNum type="arabicPeriod"/>
              <a:defRPr sz="1600"/>
            </a:lvl3pPr>
            <a:lvl4pPr marL="342900" indent="-342900">
              <a:spcAft>
                <a:spcPts val="600"/>
              </a:spcAft>
              <a:buFont typeface="+mj-lt"/>
              <a:buAutoNum type="arabicPeriod"/>
              <a:defRPr sz="1600"/>
            </a:lvl4pPr>
            <a:lvl5pPr marL="342900" indent="-342900">
              <a:spcAft>
                <a:spcPts val="600"/>
              </a:spcAft>
              <a:buFont typeface="+mj-lt"/>
              <a:buAutoNum type="arabicPeriod"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CDDE-58C2-4810-8B30-D17CF249E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 descr="{&quot;templafy&quot;:{&quot;id&quot;:&quot;d14a7a3d-8c0e-42c3-af8f-2b1159ed47d5&quot;}}">
            <a:extLst>
              <a:ext uri="{FF2B5EF4-FFF2-40B4-BE49-F238E27FC236}">
                <a16:creationId xmlns:a16="http://schemas.microsoft.com/office/drawing/2014/main" id="{E6F37757-2E2F-45B4-8E6C-0B6588D2DCE2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  <p:sp>
        <p:nvSpPr>
          <p:cNvPr id="10" name="Rectangle 9" descr="{&quot;templafy&quot;:{&quot;id&quot;:&quot;c3b84be9-0e72-4c1c-9da1-6b054c3b2ed9&quot;}}">
            <a:extLst>
              <a:ext uri="{FF2B5EF4-FFF2-40B4-BE49-F238E27FC236}">
                <a16:creationId xmlns:a16="http://schemas.microsoft.com/office/drawing/2014/main" id="{AA1C14F3-85E4-47DF-A8F9-0A6C945C6727}"/>
              </a:ext>
            </a:extLst>
          </p:cNvPr>
          <p:cNvSpPr/>
          <p:nvPr userDrawn="1"/>
        </p:nvSpPr>
        <p:spPr>
          <a:xfrm>
            <a:off x="2516261" y="4767263"/>
            <a:ext cx="3307023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pic>
        <p:nvPicPr>
          <p:cNvPr id="793535704" name="Rectangle 10" descr="{&quot;templafy&quot;:{&quot;id&quot;:&quot;e102212e-2977-4411-922d-25ee19f9a88e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66bab877-0e7b-4bec-af7a-b785cef9e42e&quot;}}" hidden="1">
            <a:extLst>
              <a:ext uri="{FF2B5EF4-FFF2-40B4-BE49-F238E27FC236}">
                <a16:creationId xmlns:a16="http://schemas.microsoft.com/office/drawing/2014/main" id="{829DC8B1-9D54-4E8C-B174-7B9355FD57F9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34139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A5247-554A-42FF-BCCF-A11D65465AA4}"/>
              </a:ext>
            </a:extLst>
          </p:cNvPr>
          <p:cNvSpPr>
            <a:spLocks noChangeAspect="1"/>
          </p:cNvSpPr>
          <p:nvPr userDrawn="1"/>
        </p:nvSpPr>
        <p:spPr>
          <a:xfrm>
            <a:off x="4572001" y="3166310"/>
            <a:ext cx="457200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4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C68F798-C07C-4BF8-8573-0552735B8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1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Rectangle 14" descr="{&quot;templafy&quot;:{&quot;id&quot;:&quot;998101ba-23e1-42ef-b9b8-eabf8c3fb3a9&quot;}}">
            <a:extLst>
              <a:ext uri="{FF2B5EF4-FFF2-40B4-BE49-F238E27FC236}">
                <a16:creationId xmlns:a16="http://schemas.microsoft.com/office/drawing/2014/main" id="{6247B37A-A555-44A3-BECD-66BD8151E86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  <p:pic>
        <p:nvPicPr>
          <p:cNvPr id="95469111" name="Rectangle 4" descr="{&quot;templafy&quot;:{&quot;id&quot;:&quot;4353aa10-fc26-4375-83bf-5d9e44226dd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6" name="Rectangle 5" descr="{&quot;templafy&quot;:{&quot;id&quot;:&quot;c87b8b26-9378-48c4-a634-e3835b39cec4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7" name="Rectangle 6" descr="{&quot;templafy&quot;:{&quot;id&quot;:&quot;9bed5199-5914-4637-8200-fa82f31aba43&quot;}}" hidden="1">
            <a:extLst>
              <a:ext uri="{FF2B5EF4-FFF2-40B4-BE49-F238E27FC236}">
                <a16:creationId xmlns:a16="http://schemas.microsoft.com/office/drawing/2014/main" id="{B915E154-BDC4-452C-BDE7-882BE349B509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85054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Rectangle 10" descr="{&quot;templafy&quot;:{&quot;id&quot;:&quot;2670855d-7d16-4563-ba4d-ffddf95873a4&quot;}}">
            <a:extLst>
              <a:ext uri="{FF2B5EF4-FFF2-40B4-BE49-F238E27FC236}">
                <a16:creationId xmlns:a16="http://schemas.microsoft.com/office/drawing/2014/main" id="{47453508-BA4F-4ACB-B108-B3791E88CD5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18 December 2023</a:t>
            </a:r>
          </a:p>
        </p:txBody>
      </p:sp>
      <p:pic>
        <p:nvPicPr>
          <p:cNvPr id="1490617603" name="Rectangle 11" descr="{&quot;templafy&quot;:{&quot;id&quot;:&quot;92085b67-4d25-4e3b-b499-21b485904de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717b1a50-8044-4c4f-bcfe-bf14133eefec&quot;}}">
            <a:extLst>
              <a:ext uri="{FF2B5EF4-FFF2-40B4-BE49-F238E27FC236}">
                <a16:creationId xmlns:a16="http://schemas.microsoft.com/office/drawing/2014/main" id="{B5B29C83-7B2A-4E20-895A-585B8348684F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Rectangle 8" descr="{&quot;templafy&quot;:{&quot;id&quot;:&quot;b8fee4cb-bf04-4c00-a543-551aae831616&quot;}}" hidden="1">
            <a:extLst>
              <a:ext uri="{FF2B5EF4-FFF2-40B4-BE49-F238E27FC236}">
                <a16:creationId xmlns:a16="http://schemas.microsoft.com/office/drawing/2014/main" id="{2B2F7145-7DCA-4B3F-A8AE-07622CB5DF8E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415411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774" y="1276350"/>
            <a:ext cx="4213225" cy="3203576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1276350"/>
            <a:ext cx="4213225" cy="3203575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2" name="Rectangle 11" descr="{&quot;templafy&quot;:{&quot;id&quot;:&quot;8ccffac5-81b5-49a3-af34-c705273d4f11&quot;}}">
            <a:extLst>
              <a:ext uri="{FF2B5EF4-FFF2-40B4-BE49-F238E27FC236}">
                <a16:creationId xmlns:a16="http://schemas.microsoft.com/office/drawing/2014/main" id="{A6CE9D3B-0E1D-4168-8639-F0D1F5FF77B1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  <p:pic>
        <p:nvPicPr>
          <p:cNvPr id="390671959" name="Rectangle 13" descr="{&quot;templafy&quot;:{&quot;id&quot;:&quot;f0058900-6578-49db-9afd-eedb22c1bb4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94ef05c5-c7ec-4c0f-bc9e-e856c4f70d4b&quot;}}">
            <a:extLst>
              <a:ext uri="{FF2B5EF4-FFF2-40B4-BE49-F238E27FC236}">
                <a16:creationId xmlns:a16="http://schemas.microsoft.com/office/drawing/2014/main" id="{D1217118-5A25-4DE0-99F7-B3460244BBBE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5" name="Rectangle 14" descr="{&quot;templafy&quot;:{&quot;id&quot;:&quot;f991b9ce-7ee1-4496-9655-4d8c7e20f411&quot;}}" hidden="1">
            <a:extLst>
              <a:ext uri="{FF2B5EF4-FFF2-40B4-BE49-F238E27FC236}">
                <a16:creationId xmlns:a16="http://schemas.microsoft.com/office/drawing/2014/main" id="{544AC9A2-9666-4133-BC67-BE44B6459332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347967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7B7C180A-161E-3E09-D858-438AA79698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4194841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3" imgH="473" progId="TCLayout.ActiveDocument.1">
                  <p:embed/>
                </p:oleObj>
              </mc:Choice>
              <mc:Fallback>
                <p:oleObj name="think-cell Slide" r:id="rId2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B7C180A-161E-3E09-D858-438AA79698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01321-794C-47B8-ABDC-7DAF88C9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94A2-50F8-430F-B46C-2D50472D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276350"/>
            <a:ext cx="8426450" cy="3203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EDF7-309C-40F3-8700-9F4DBE766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04000" y="4770375"/>
            <a:ext cx="1177196" cy="18433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23 October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C2A0-BCAA-4FD2-BD67-F5225215B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1600" y="4767263"/>
            <a:ext cx="216000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800" spc="-30" baseline="0"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 descr="{&quot;templafy&quot;:{&quot;id&quot;:&quot;ab6b267f-2d54-464e-9ae8-0c683c12b29d&quot;}}">
            <a:extLst>
              <a:ext uri="{FF2B5EF4-FFF2-40B4-BE49-F238E27FC236}">
                <a16:creationId xmlns:a16="http://schemas.microsoft.com/office/drawing/2014/main" id="{48DC191F-9C14-7BF2-9085-88DC09A7CBC2}"/>
              </a:ext>
            </a:extLst>
          </p:cNvPr>
          <p:cNvSpPr/>
          <p:nvPr userDrawn="1"/>
        </p:nvSpPr>
        <p:spPr>
          <a:xfrm>
            <a:off x="2936875" y="4770373"/>
            <a:ext cx="2264407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TAPAS Project –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4603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8" r:id="rId2"/>
    <p:sldLayoutId id="2147483689" r:id="rId3"/>
    <p:sldLayoutId id="2147483677" r:id="rId4"/>
    <p:sldLayoutId id="2147483663" r:id="rId5"/>
    <p:sldLayoutId id="2147483686" r:id="rId6"/>
    <p:sldLayoutId id="2147483664" r:id="rId7"/>
    <p:sldLayoutId id="2147483662" r:id="rId8"/>
    <p:sldLayoutId id="2147483672" r:id="rId9"/>
    <p:sldLayoutId id="2147483673" r:id="rId10"/>
    <p:sldLayoutId id="2147483666" r:id="rId11"/>
    <p:sldLayoutId id="2147483680" r:id="rId12"/>
    <p:sldLayoutId id="2147483678" r:id="rId13"/>
    <p:sldLayoutId id="2147483679" r:id="rId14"/>
    <p:sldLayoutId id="2147483675" r:id="rId15"/>
    <p:sldLayoutId id="2147483683" r:id="rId16"/>
    <p:sldLayoutId id="2147483667" r:id="rId17"/>
    <p:sldLayoutId id="2147483681" r:id="rId18"/>
    <p:sldLayoutId id="2147483670" r:id="rId19"/>
    <p:sldLayoutId id="2147483671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3">
          <p15:clr>
            <a:srgbClr val="F26B43"/>
          </p15:clr>
        </p15:guide>
        <p15:guide id="3" pos="226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237">
          <p15:clr>
            <a:srgbClr val="F26B43"/>
          </p15:clr>
        </p15:guide>
        <p15:guide id="6" orient="horz" pos="804" userDrawn="1">
          <p15:clr>
            <a:srgbClr val="F26B43"/>
          </p15:clr>
        </p15:guide>
        <p15:guide id="7" orient="horz" pos="2822">
          <p15:clr>
            <a:srgbClr val="F26B43"/>
          </p15:clr>
        </p15:guide>
        <p15:guide id="8" pos="2823">
          <p15:clr>
            <a:srgbClr val="F26B43"/>
          </p15:clr>
        </p15:guide>
        <p15:guide id="9" pos="2937">
          <p15:clr>
            <a:srgbClr val="F26B43"/>
          </p15:clr>
        </p15:guide>
        <p15:guide id="10" orient="horz" pos="4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tags" Target="../tags/tag16.xml"/><Relationship Id="rId7" Type="http://schemas.openxmlformats.org/officeDocument/2006/relationships/image" Target="../media/image1.emf"/><Relationship Id="rId12" Type="http://schemas.openxmlformats.org/officeDocument/2006/relationships/image" Target="../media/image12.png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1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Relationship Id="rId6" Type="http://schemas.openxmlformats.org/officeDocument/2006/relationships/image" Target="../media/image23.png"/><Relationship Id="rId5" Type="http://schemas.openxmlformats.org/officeDocument/2006/relationships/image" Target="../media/image1.emf"/><Relationship Id="rId10" Type="http://schemas.openxmlformats.org/officeDocument/2006/relationships/image" Target="../media/image3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12" Type="http://schemas.openxmlformats.org/officeDocument/2006/relationships/image" Target="../media/image12.png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23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microsoft.com/office/2007/relationships/hdphoto" Target="../media/hdphoto1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6" Type="http://schemas.openxmlformats.org/officeDocument/2006/relationships/image" Target="../media/image10.png"/><Relationship Id="rId5" Type="http://schemas.openxmlformats.org/officeDocument/2006/relationships/image" Target="../media/image27.jpe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tags" Target="../tags/tag20.xml"/><Relationship Id="rId7" Type="http://schemas.openxmlformats.org/officeDocument/2006/relationships/image" Target="../media/image1.emf"/><Relationship Id="rId12" Type="http://schemas.openxmlformats.org/officeDocument/2006/relationships/image" Target="../media/image12.png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17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12.xml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6" Type="http://schemas.openxmlformats.org/officeDocument/2006/relationships/image" Target="../media/image28.jpeg"/><Relationship Id="rId5" Type="http://schemas.openxmlformats.org/officeDocument/2006/relationships/image" Target="../media/image1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Relationship Id="rId6" Type="http://schemas.openxmlformats.org/officeDocument/2006/relationships/image" Target="../media/image31.jpeg"/><Relationship Id="rId5" Type="http://schemas.openxmlformats.org/officeDocument/2006/relationships/image" Target="../media/image1.emf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12" Type="http://schemas.openxmlformats.org/officeDocument/2006/relationships/image" Target="../media/image12.png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9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tags" Target="../tags/tag6.xml"/><Relationship Id="rId7" Type="http://schemas.openxmlformats.org/officeDocument/2006/relationships/image" Target="../media/image1.emf"/><Relationship Id="rId12" Type="http://schemas.openxmlformats.org/officeDocument/2006/relationships/image" Target="../media/image12.png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21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16.jpeg"/><Relationship Id="rId11" Type="http://schemas.openxmlformats.org/officeDocument/2006/relationships/image" Target="../media/image19.png"/><Relationship Id="rId5" Type="http://schemas.openxmlformats.org/officeDocument/2006/relationships/image" Target="../media/image1.emf"/><Relationship Id="rId10" Type="http://schemas.openxmlformats.org/officeDocument/2006/relationships/image" Target="../media/image18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tags" Target="../tags/tag11.xml"/><Relationship Id="rId7" Type="http://schemas.openxmlformats.org/officeDocument/2006/relationships/image" Target="../media/image1.emf"/><Relationship Id="rId12" Type="http://schemas.openxmlformats.org/officeDocument/2006/relationships/image" Target="../media/image12.png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10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A6B7D11-0AAC-7580-58D5-E0E791A1F3F3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209631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A6B7D11-0AAC-7580-58D5-E0E791A1F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94B0BCA-4F5F-4013-85EF-9B92FCD5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098178"/>
            <a:ext cx="7958210" cy="1792800"/>
          </a:xfrm>
        </p:spPr>
        <p:txBody>
          <a:bodyPr vert="horz"/>
          <a:lstStyle/>
          <a:p>
            <a:r>
              <a:rPr lang="de-DE" b="1"/>
              <a:t>TAPAS Project – </a:t>
            </a:r>
            <a:br>
              <a:rPr lang="de-DE" b="1"/>
            </a:br>
            <a:r>
              <a:rPr lang="de-DE"/>
              <a:t>Final Presentation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452BF-BC7E-4241-8028-121E88C1F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027" y="3123868"/>
            <a:ext cx="6406352" cy="1356057"/>
          </a:xfrm>
        </p:spPr>
        <p:txBody>
          <a:bodyPr/>
          <a:lstStyle/>
          <a:p>
            <a:r>
              <a:rPr lang="en-GB"/>
              <a:t>St.Gallen, 18</a:t>
            </a:r>
            <a:r>
              <a:rPr lang="en-GB" baseline="30000"/>
              <a:t>th</a:t>
            </a:r>
            <a:r>
              <a:rPr lang="en-GB"/>
              <a:t> December 2023</a:t>
            </a:r>
          </a:p>
          <a:p>
            <a:r>
              <a:rPr lang="en-GB"/>
              <a:t>Group 5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270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9CE71A-C8F8-C3C4-4439-ECF827C12E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81113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9CE71A-C8F8-C3C4-4439-ECF827C12E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9BDCAB3-C202-EB4E-0DAD-730A448B1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Communication Flows | </a:t>
            </a:r>
            <a:r>
              <a:rPr lang="en-US"/>
              <a:t>Task Flow with Internal Assignment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955C9-7F9A-1AF7-1051-04762F08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7B95F2-A038-1B8E-109D-517E24FB1E35}"/>
              </a:ext>
            </a:extLst>
          </p:cNvPr>
          <p:cNvSpPr/>
          <p:nvPr/>
        </p:nvSpPr>
        <p:spPr>
          <a:xfrm>
            <a:off x="1160195" y="2887357"/>
            <a:ext cx="960143" cy="733337"/>
          </a:xfrm>
          <a:prstGeom prst="roundRect">
            <a:avLst>
              <a:gd name="adj" fmla="val 6286"/>
            </a:avLst>
          </a:prstGeom>
          <a:solidFill>
            <a:srgbClr val="ACCAD0"/>
          </a:solidFill>
          <a:ln w="12197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172872" rIns="87819" bIns="43910" rtlCol="0" anchor="t"/>
          <a:lstStyle/>
          <a:p>
            <a:pPr algn="ctr"/>
            <a:endParaRPr lang="en-US" sz="16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B2E112C-CBBF-C248-47D2-BD992FF2176F}"/>
              </a:ext>
            </a:extLst>
          </p:cNvPr>
          <p:cNvSpPr/>
          <p:nvPr/>
        </p:nvSpPr>
        <p:spPr>
          <a:xfrm>
            <a:off x="1284218" y="3012076"/>
            <a:ext cx="712096" cy="483900"/>
          </a:xfrm>
          <a:prstGeom prst="roundRect">
            <a:avLst/>
          </a:prstGeom>
          <a:solidFill>
            <a:srgbClr val="D9D9D9"/>
          </a:solidFill>
          <a:ln w="12197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152">
                <a:solidFill>
                  <a:schemeClr val="tx1"/>
                </a:solidFill>
              </a:rPr>
              <a:t>Task List</a:t>
            </a:r>
            <a:endParaRPr lang="en-US" sz="1152">
              <a:solidFill>
                <a:schemeClr val="tx1"/>
              </a:solidFill>
            </a:endParaRPr>
          </a:p>
        </p:txBody>
      </p:sp>
      <p:pic>
        <p:nvPicPr>
          <p:cNvPr id="78" name="Picture 77" descr="A green and black circle with a person in it&#10;&#10;Description automatically generated">
            <a:extLst>
              <a:ext uri="{FF2B5EF4-FFF2-40B4-BE49-F238E27FC236}">
                <a16:creationId xmlns:a16="http://schemas.microsoft.com/office/drawing/2014/main" id="{7608A5E9-F1C4-BC28-B6F6-29FD8140F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51" y="3954668"/>
            <a:ext cx="414829" cy="414829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1C7235B-358A-CBE3-17F9-82C009D2DE01}"/>
              </a:ext>
            </a:extLst>
          </p:cNvPr>
          <p:cNvSpPr/>
          <p:nvPr/>
        </p:nvSpPr>
        <p:spPr>
          <a:xfrm>
            <a:off x="1160195" y="1820046"/>
            <a:ext cx="960143" cy="733337"/>
          </a:xfrm>
          <a:prstGeom prst="roundRect">
            <a:avLst>
              <a:gd name="adj" fmla="val 6277"/>
            </a:avLst>
          </a:prstGeom>
          <a:solidFill>
            <a:schemeClr val="accent2"/>
          </a:solidFill>
          <a:ln w="12197" cap="flat" cmpd="sng" algn="ctr">
            <a:solidFill>
              <a:srgbClr val="B59C6B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76386A5-DA97-8DFF-A354-322374916BB0}"/>
              </a:ext>
            </a:extLst>
          </p:cNvPr>
          <p:cNvSpPr/>
          <p:nvPr/>
        </p:nvSpPr>
        <p:spPr>
          <a:xfrm>
            <a:off x="1284219" y="1944764"/>
            <a:ext cx="712097" cy="483900"/>
          </a:xfrm>
          <a:prstGeom prst="roundRect">
            <a:avLst/>
          </a:prstGeom>
          <a:solidFill>
            <a:srgbClr val="D9D9D9"/>
          </a:solidFill>
          <a:ln w="12197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152">
                <a:solidFill>
                  <a:schemeClr val="tx1"/>
                </a:solidFill>
              </a:rPr>
              <a:t>Roster</a:t>
            </a:r>
            <a:endParaRPr lang="en-US" sz="1152">
              <a:solidFill>
                <a:schemeClr val="tx1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B8AED2BF-2DF0-B52E-557B-619808FCF1FE}"/>
              </a:ext>
            </a:extLst>
          </p:cNvPr>
          <p:cNvSpPr/>
          <p:nvPr/>
        </p:nvSpPr>
        <p:spPr>
          <a:xfrm>
            <a:off x="3691837" y="1820046"/>
            <a:ext cx="960143" cy="733337"/>
          </a:xfrm>
          <a:prstGeom prst="roundRect">
            <a:avLst>
              <a:gd name="adj" fmla="val 6277"/>
            </a:avLst>
          </a:prstGeom>
          <a:solidFill>
            <a:srgbClr val="F8CCCC"/>
          </a:solidFill>
          <a:ln w="12197" cap="flat" cmpd="sng" algn="ctr">
            <a:solidFill>
              <a:srgbClr val="E6484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9918CA4-FE30-0754-A4BD-295CBC43EED7}"/>
              </a:ext>
            </a:extLst>
          </p:cNvPr>
          <p:cNvSpPr/>
          <p:nvPr/>
        </p:nvSpPr>
        <p:spPr>
          <a:xfrm>
            <a:off x="3815860" y="1944764"/>
            <a:ext cx="712097" cy="483900"/>
          </a:xfrm>
          <a:prstGeom prst="roundRect">
            <a:avLst/>
          </a:prstGeom>
          <a:solidFill>
            <a:srgbClr val="D9D9D9"/>
          </a:solidFill>
          <a:ln w="12197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152">
                <a:solidFill>
                  <a:schemeClr val="tx1"/>
                </a:solidFill>
              </a:rPr>
              <a:t>Executor Pool</a:t>
            </a:r>
            <a:endParaRPr lang="en-US" sz="1152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3AF5B6-A946-15A0-B01B-BB7A74F2ABFF}"/>
              </a:ext>
            </a:extLst>
          </p:cNvPr>
          <p:cNvGrpSpPr/>
          <p:nvPr/>
        </p:nvGrpSpPr>
        <p:grpSpPr>
          <a:xfrm>
            <a:off x="3682944" y="2824998"/>
            <a:ext cx="1084166" cy="858056"/>
            <a:chOff x="597325" y="1741568"/>
            <a:chExt cx="1084166" cy="858056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47739CC-3124-B283-B73D-7F66A184FA07}"/>
                </a:ext>
              </a:extLst>
            </p:cNvPr>
            <p:cNvGrpSpPr/>
            <p:nvPr/>
          </p:nvGrpSpPr>
          <p:grpSpPr>
            <a:xfrm>
              <a:off x="597325" y="1741568"/>
              <a:ext cx="960143" cy="733337"/>
              <a:chOff x="6310619" y="-1552575"/>
              <a:chExt cx="999732" cy="763575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42F5FFB-D156-0188-38FC-1206ECA7AF40}"/>
                  </a:ext>
                </a:extLst>
              </p:cNvPr>
              <p:cNvSpPr/>
              <p:nvPr/>
            </p:nvSpPr>
            <p:spPr>
              <a:xfrm>
                <a:off x="6310619" y="-1552575"/>
                <a:ext cx="999732" cy="763575"/>
              </a:xfrm>
              <a:prstGeom prst="roundRect">
                <a:avLst>
                  <a:gd name="adj" fmla="val 6277"/>
                </a:avLst>
              </a:prstGeom>
              <a:solidFill>
                <a:srgbClr val="FFFBD1"/>
              </a:solidFill>
              <a:ln w="12197" cap="flat" cmpd="sng" algn="ctr">
                <a:solidFill>
                  <a:srgbClr val="FFEB2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819" tIns="43910" rIns="87819" bIns="4391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FB684C3D-A6A4-A03A-B9D8-33945DF1D48A}"/>
                  </a:ext>
                </a:extLst>
              </p:cNvPr>
              <p:cNvSpPr/>
              <p:nvPr/>
            </p:nvSpPr>
            <p:spPr>
              <a:xfrm>
                <a:off x="6439756" y="-1422714"/>
                <a:ext cx="741458" cy="503853"/>
              </a:xfrm>
              <a:prstGeom prst="roundRect">
                <a:avLst/>
              </a:prstGeom>
              <a:solidFill>
                <a:srgbClr val="D9D9D9"/>
              </a:solidFill>
              <a:ln w="12197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CH" sz="1152">
                    <a:solidFill>
                      <a:schemeClr val="tx1"/>
                    </a:solidFill>
                  </a:rPr>
                  <a:t>Executor - Calculator</a:t>
                </a:r>
                <a:endParaRPr lang="en-US" sz="1152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616F53E-AB95-F754-2F8E-726F48E13EF5}"/>
                </a:ext>
              </a:extLst>
            </p:cNvPr>
            <p:cNvGrpSpPr/>
            <p:nvPr/>
          </p:nvGrpSpPr>
          <p:grpSpPr>
            <a:xfrm>
              <a:off x="721348" y="1866287"/>
              <a:ext cx="960143" cy="733337"/>
              <a:chOff x="7361546" y="-1552575"/>
              <a:chExt cx="999732" cy="763575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F4A018A3-017C-86B5-6295-62DC428A8C30}"/>
                  </a:ext>
                </a:extLst>
              </p:cNvPr>
              <p:cNvSpPr/>
              <p:nvPr/>
            </p:nvSpPr>
            <p:spPr>
              <a:xfrm>
                <a:off x="7361546" y="-1552575"/>
                <a:ext cx="999732" cy="763575"/>
              </a:xfrm>
              <a:prstGeom prst="roundRect">
                <a:avLst>
                  <a:gd name="adj" fmla="val 6277"/>
                </a:avLst>
              </a:prstGeom>
              <a:solidFill>
                <a:srgbClr val="FFFBD1"/>
              </a:solidFill>
              <a:ln w="12197" cap="flat" cmpd="sng" algn="ctr">
                <a:solidFill>
                  <a:srgbClr val="FFE81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819" tIns="43910" rIns="87819" bIns="4391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05D0A78B-D759-872A-0E35-254F6218E0E2}"/>
                  </a:ext>
                </a:extLst>
              </p:cNvPr>
              <p:cNvSpPr/>
              <p:nvPr/>
            </p:nvSpPr>
            <p:spPr>
              <a:xfrm>
                <a:off x="7490682" y="-1422714"/>
                <a:ext cx="741458" cy="503853"/>
              </a:xfrm>
              <a:prstGeom prst="roundRect">
                <a:avLst/>
              </a:prstGeom>
              <a:solidFill>
                <a:srgbClr val="D9D9D9"/>
              </a:solidFill>
              <a:ln w="12197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CH" sz="1152">
                    <a:solidFill>
                      <a:schemeClr val="tx1"/>
                    </a:solidFill>
                  </a:rPr>
                  <a:t>Executor - ChatGPT</a:t>
                </a:r>
                <a:endParaRPr lang="en-US" sz="1152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1CCF3F7-B8C8-0947-973C-19B4C8B53B5D}"/>
              </a:ext>
            </a:extLst>
          </p:cNvPr>
          <p:cNvSpPr/>
          <p:nvPr/>
        </p:nvSpPr>
        <p:spPr>
          <a:xfrm>
            <a:off x="358775" y="826623"/>
            <a:ext cx="5051425" cy="4820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b="1">
                <a:solidFill>
                  <a:schemeClr val="accent1"/>
                </a:solidFill>
              </a:rPr>
              <a:t>Graphical Illustration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DA4B5B0-293B-31CA-1277-57887A0936E4}"/>
              </a:ext>
            </a:extLst>
          </p:cNvPr>
          <p:cNvCxnSpPr/>
          <p:nvPr/>
        </p:nvCxnSpPr>
        <p:spPr>
          <a:xfrm>
            <a:off x="358775" y="1282906"/>
            <a:ext cx="5051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4610347-F097-7C4F-B99E-166F2114F1E0}"/>
              </a:ext>
            </a:extLst>
          </p:cNvPr>
          <p:cNvSpPr/>
          <p:nvPr/>
        </p:nvSpPr>
        <p:spPr>
          <a:xfrm>
            <a:off x="5549900" y="826623"/>
            <a:ext cx="3235326" cy="4820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b="1">
                <a:solidFill>
                  <a:schemeClr val="accent1"/>
                </a:solidFill>
              </a:rPr>
              <a:t>Explanation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6E91AD-1200-0E4F-3B83-817A3DEE4087}"/>
              </a:ext>
            </a:extLst>
          </p:cNvPr>
          <p:cNvCxnSpPr/>
          <p:nvPr/>
        </p:nvCxnSpPr>
        <p:spPr>
          <a:xfrm>
            <a:off x="5549900" y="1282906"/>
            <a:ext cx="32353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40C70866-EFD4-52F5-AB1B-0D72F7B827D9}"/>
              </a:ext>
            </a:extLst>
          </p:cNvPr>
          <p:cNvSpPr/>
          <p:nvPr/>
        </p:nvSpPr>
        <p:spPr>
          <a:xfrm>
            <a:off x="2847463" y="1875917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4</a:t>
            </a:r>
            <a:endParaRPr lang="en-US" sz="1056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68A703B-CC95-DCC7-8F4B-941DEFAF9545}"/>
              </a:ext>
            </a:extLst>
          </p:cNvPr>
          <p:cNvSpPr/>
          <p:nvPr/>
        </p:nvSpPr>
        <p:spPr>
          <a:xfrm>
            <a:off x="6045200" y="2452151"/>
            <a:ext cx="272732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Pool returns to Roster a list of executors with the right type 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E6FEF75-B8C1-541A-5376-AE53219516A6}"/>
              </a:ext>
            </a:extLst>
          </p:cNvPr>
          <p:cNvSpPr/>
          <p:nvPr/>
        </p:nvSpPr>
        <p:spPr>
          <a:xfrm>
            <a:off x="5648245" y="2498212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4</a:t>
            </a:r>
            <a:endParaRPr lang="en-US" sz="12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82F3A12-116F-BFDA-B621-3F71A464E67D}"/>
              </a:ext>
            </a:extLst>
          </p:cNvPr>
          <p:cNvSpPr/>
          <p:nvPr/>
        </p:nvSpPr>
        <p:spPr>
          <a:xfrm>
            <a:off x="2847463" y="2295977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3</a:t>
            </a:r>
            <a:endParaRPr lang="en-US" sz="1056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50A5B1A-9C0C-10B7-112D-35AAFC3724E3}"/>
              </a:ext>
            </a:extLst>
          </p:cNvPr>
          <p:cNvSpPr/>
          <p:nvPr/>
        </p:nvSpPr>
        <p:spPr>
          <a:xfrm>
            <a:off x="6044297" y="1990082"/>
            <a:ext cx="272732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Roster sends request to Pool with the Task Type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AEC0D95-BE0B-F382-140B-4DC740015A94}"/>
              </a:ext>
            </a:extLst>
          </p:cNvPr>
          <p:cNvSpPr/>
          <p:nvPr/>
        </p:nvSpPr>
        <p:spPr>
          <a:xfrm>
            <a:off x="5647342" y="2033878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3</a:t>
            </a:r>
            <a:endParaRPr lang="en-US" sz="120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8CC5C34-0063-9AB8-6717-F00BBD04FE41}"/>
              </a:ext>
            </a:extLst>
          </p:cNvPr>
          <p:cNvSpPr/>
          <p:nvPr/>
        </p:nvSpPr>
        <p:spPr>
          <a:xfrm>
            <a:off x="6045200" y="2924337"/>
            <a:ext cx="2727325" cy="3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Roster sends task location (i.e., URI) to the Executor, starting execution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B9B3EC5-52B0-E584-A3D9-34625980EC5A}"/>
              </a:ext>
            </a:extLst>
          </p:cNvPr>
          <p:cNvSpPr/>
          <p:nvPr/>
        </p:nvSpPr>
        <p:spPr>
          <a:xfrm>
            <a:off x="5648245" y="2970400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5</a:t>
            </a:r>
            <a:endParaRPr lang="en-US" sz="120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A24E783-AB96-D3F2-88B0-23CBE480FA78}"/>
              </a:ext>
            </a:extLst>
          </p:cNvPr>
          <p:cNvCxnSpPr>
            <a:cxnSpLocks/>
          </p:cNvCxnSpPr>
          <p:nvPr/>
        </p:nvCxnSpPr>
        <p:spPr>
          <a:xfrm>
            <a:off x="2220017" y="2577848"/>
            <a:ext cx="1411433" cy="298702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C299180A-F76E-D463-366F-3FB8DBB77515}"/>
              </a:ext>
            </a:extLst>
          </p:cNvPr>
          <p:cNvSpPr/>
          <p:nvPr/>
        </p:nvSpPr>
        <p:spPr>
          <a:xfrm>
            <a:off x="1795972" y="3724757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1</a:t>
            </a:r>
            <a:endParaRPr lang="en-US" sz="1056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5413F136-9914-B55C-B8CD-EF9CB4C8D5ED}"/>
              </a:ext>
            </a:extLst>
          </p:cNvPr>
          <p:cNvSpPr/>
          <p:nvPr/>
        </p:nvSpPr>
        <p:spPr>
          <a:xfrm>
            <a:off x="5648245" y="1341108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1</a:t>
            </a:r>
            <a:endParaRPr lang="en-US" sz="12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5C92E14-63FB-16DD-3894-C1801629CA50}"/>
              </a:ext>
            </a:extLst>
          </p:cNvPr>
          <p:cNvSpPr/>
          <p:nvPr/>
        </p:nvSpPr>
        <p:spPr>
          <a:xfrm>
            <a:off x="6045200" y="1372793"/>
            <a:ext cx="2727325" cy="216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User adds a task to the task list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040DC86-1F9E-B3B5-E65C-3B773B832D27}"/>
              </a:ext>
            </a:extLst>
          </p:cNvPr>
          <p:cNvCxnSpPr>
            <a:cxnSpLocks/>
          </p:cNvCxnSpPr>
          <p:nvPr/>
        </p:nvCxnSpPr>
        <p:spPr>
          <a:xfrm rot="5400000" flipH="1">
            <a:off x="1544638" y="3794646"/>
            <a:ext cx="320045" cy="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030ED4D-C53A-83A9-5C69-73152B3DBB25}"/>
              </a:ext>
            </a:extLst>
          </p:cNvPr>
          <p:cNvSpPr/>
          <p:nvPr/>
        </p:nvSpPr>
        <p:spPr>
          <a:xfrm>
            <a:off x="1759381" y="2620910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2</a:t>
            </a:r>
            <a:endParaRPr lang="en-US" sz="1056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571507F-C08A-33C0-4360-A770F2D8249A}"/>
              </a:ext>
            </a:extLst>
          </p:cNvPr>
          <p:cNvSpPr/>
          <p:nvPr/>
        </p:nvSpPr>
        <p:spPr>
          <a:xfrm>
            <a:off x="6045200" y="1683235"/>
            <a:ext cx="2727325" cy="216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Task List sends added task to Roster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EA57A73-1C6B-3FC6-AEC3-BAE480C11FDE}"/>
              </a:ext>
            </a:extLst>
          </p:cNvPr>
          <p:cNvSpPr/>
          <p:nvPr/>
        </p:nvSpPr>
        <p:spPr>
          <a:xfrm>
            <a:off x="5648245" y="1665928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2</a:t>
            </a:r>
            <a:endParaRPr lang="en-US" sz="120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405DB4E-1168-6D39-A2F7-06F777F94195}"/>
              </a:ext>
            </a:extLst>
          </p:cNvPr>
          <p:cNvCxnSpPr>
            <a:cxnSpLocks/>
          </p:cNvCxnSpPr>
          <p:nvPr/>
        </p:nvCxnSpPr>
        <p:spPr>
          <a:xfrm rot="10800000">
            <a:off x="1640266" y="2553383"/>
            <a:ext cx="0" cy="333974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4DC5D72-B42F-3B15-1A18-46BC1F1120C7}"/>
              </a:ext>
            </a:extLst>
          </p:cNvPr>
          <p:cNvSpPr/>
          <p:nvPr/>
        </p:nvSpPr>
        <p:spPr>
          <a:xfrm>
            <a:off x="3449709" y="4036381"/>
            <a:ext cx="1647753" cy="52734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bg2"/>
                </a:solidFill>
              </a:rPr>
              <a:t>Communication over HTTPS / JSON requests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1D58B8F-949F-D491-7DD9-1AD632A4B7A9}"/>
              </a:ext>
            </a:extLst>
          </p:cNvPr>
          <p:cNvSpPr/>
          <p:nvPr/>
        </p:nvSpPr>
        <p:spPr>
          <a:xfrm>
            <a:off x="4222750" y="1381601"/>
            <a:ext cx="1187450" cy="212422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tx1"/>
                </a:solidFill>
              </a:rPr>
              <a:t>No databases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742D13C-6D36-ACF8-8AD5-8BDBC419B8A6}"/>
              </a:ext>
            </a:extLst>
          </p:cNvPr>
          <p:cNvSpPr/>
          <p:nvPr/>
        </p:nvSpPr>
        <p:spPr>
          <a:xfrm>
            <a:off x="1293004" y="3713621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0"/>
              <a:t>8</a:t>
            </a:r>
            <a:endParaRPr lang="en-US" sz="1056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87BC6EE-D0D4-4234-9DA1-316BFB2B53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15849" y="3794646"/>
            <a:ext cx="320045" cy="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93">
            <a:extLst>
              <a:ext uri="{FF2B5EF4-FFF2-40B4-BE49-F238E27FC236}">
                <a16:creationId xmlns:a16="http://schemas.microsoft.com/office/drawing/2014/main" id="{D4E96B92-6F73-F526-B5E7-35C58D7011B5}"/>
              </a:ext>
            </a:extLst>
          </p:cNvPr>
          <p:cNvSpPr/>
          <p:nvPr/>
        </p:nvSpPr>
        <p:spPr>
          <a:xfrm>
            <a:off x="5662622" y="4187358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8</a:t>
            </a:r>
            <a:endParaRPr lang="en-US" sz="1200"/>
          </a:p>
        </p:txBody>
      </p:sp>
      <p:sp>
        <p:nvSpPr>
          <p:cNvPr id="130" name="Rectangle 94">
            <a:extLst>
              <a:ext uri="{FF2B5EF4-FFF2-40B4-BE49-F238E27FC236}">
                <a16:creationId xmlns:a16="http://schemas.microsoft.com/office/drawing/2014/main" id="{F390B147-6863-DD16-61B3-D856255E6B1E}"/>
              </a:ext>
            </a:extLst>
          </p:cNvPr>
          <p:cNvSpPr/>
          <p:nvPr/>
        </p:nvSpPr>
        <p:spPr>
          <a:xfrm>
            <a:off x="6059577" y="4196461"/>
            <a:ext cx="2727325" cy="216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User can view the task output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BDFDDB6F-3D9A-98BA-6418-698ED98F2226}"/>
              </a:ext>
            </a:extLst>
          </p:cNvPr>
          <p:cNvSpPr/>
          <p:nvPr/>
        </p:nvSpPr>
        <p:spPr>
          <a:xfrm>
            <a:off x="2771930" y="3374028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6</a:t>
            </a:r>
            <a:endParaRPr lang="en-US" sz="1056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5E68BE5-56DC-ECD3-B0F1-EF3A8A4ADF82}"/>
              </a:ext>
            </a:extLst>
          </p:cNvPr>
          <p:cNvSpPr/>
          <p:nvPr/>
        </p:nvSpPr>
        <p:spPr>
          <a:xfrm>
            <a:off x="5648245" y="3811202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7</a:t>
            </a:r>
            <a:endParaRPr lang="en-US" sz="120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E8D63F2-1069-5A38-B710-C15BF632B5F7}"/>
              </a:ext>
            </a:extLst>
          </p:cNvPr>
          <p:cNvSpPr/>
          <p:nvPr/>
        </p:nvSpPr>
        <p:spPr>
          <a:xfrm>
            <a:off x="6045200" y="3764385"/>
            <a:ext cx="2727325" cy="3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Executor executes task and updates task output &amp; status in Task list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AA38C65-1248-B968-E886-471E130CB310}"/>
              </a:ext>
            </a:extLst>
          </p:cNvPr>
          <p:cNvSpPr/>
          <p:nvPr/>
        </p:nvSpPr>
        <p:spPr>
          <a:xfrm>
            <a:off x="6045200" y="3406291"/>
            <a:ext cx="2727325" cy="216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Executor reads user input for task from Task List</a:t>
            </a:r>
            <a:endParaRPr lang="de-DE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9C4C3FD-B479-831A-B799-EDA88574A005}"/>
              </a:ext>
            </a:extLst>
          </p:cNvPr>
          <p:cNvSpPr/>
          <p:nvPr/>
        </p:nvSpPr>
        <p:spPr>
          <a:xfrm>
            <a:off x="5648245" y="3385741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6</a:t>
            </a:r>
            <a:endParaRPr lang="en-US" sz="1200"/>
          </a:p>
        </p:txBody>
      </p:sp>
      <p:sp>
        <p:nvSpPr>
          <p:cNvPr id="132" name="Oval 65">
            <a:extLst>
              <a:ext uri="{FF2B5EF4-FFF2-40B4-BE49-F238E27FC236}">
                <a16:creationId xmlns:a16="http://schemas.microsoft.com/office/drawing/2014/main" id="{16BDD8ED-FCBE-D9ED-A240-6A29AE9BE6EB}"/>
              </a:ext>
            </a:extLst>
          </p:cNvPr>
          <p:cNvSpPr/>
          <p:nvPr/>
        </p:nvSpPr>
        <p:spPr>
          <a:xfrm>
            <a:off x="2771930" y="2941674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7</a:t>
            </a:r>
            <a:endParaRPr lang="en-US" sz="1056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D52AF4F-8595-9671-97BA-0D2814FD899C}"/>
              </a:ext>
            </a:extLst>
          </p:cNvPr>
          <p:cNvSpPr/>
          <p:nvPr/>
        </p:nvSpPr>
        <p:spPr>
          <a:xfrm>
            <a:off x="1093778" y="4427513"/>
            <a:ext cx="1092975" cy="27595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152" b="1">
                <a:solidFill>
                  <a:schemeClr val="accent1"/>
                </a:solidFill>
              </a:rPr>
              <a:t>USER</a:t>
            </a:r>
            <a:endParaRPr lang="en-US" sz="1152" b="1">
              <a:solidFill>
                <a:schemeClr val="accent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99AA30-8E95-B79C-1775-B2118C4A8E28}"/>
              </a:ext>
            </a:extLst>
          </p:cNvPr>
          <p:cNvGrpSpPr/>
          <p:nvPr/>
        </p:nvGrpSpPr>
        <p:grpSpPr>
          <a:xfrm>
            <a:off x="2115430" y="2122320"/>
            <a:ext cx="1576407" cy="1184794"/>
            <a:chOff x="2974116" y="2122320"/>
            <a:chExt cx="709627" cy="11847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0E76B62-344C-7FA1-27DD-F9F245346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4116" y="2122320"/>
              <a:ext cx="709627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14CEF5B-49D5-7D01-451B-FC98A52743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974116" y="2251109"/>
              <a:ext cx="709627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FBD134-8D20-ABFE-F56E-9B6C8CE6F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4116" y="3178325"/>
              <a:ext cx="709627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DC64A82-3C0B-B96B-898D-C7D2AE7D816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974116" y="3307114"/>
              <a:ext cx="709627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471EB172-6676-6227-622F-802EF4E5DD85}"/>
              </a:ext>
            </a:extLst>
          </p:cNvPr>
          <p:cNvSpPr/>
          <p:nvPr/>
        </p:nvSpPr>
        <p:spPr>
          <a:xfrm>
            <a:off x="2505040" y="2561473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5</a:t>
            </a:r>
            <a:endParaRPr lang="en-US" sz="1056"/>
          </a:p>
        </p:txBody>
      </p:sp>
    </p:spTree>
    <p:extLst>
      <p:ext uri="{BB962C8B-B14F-4D97-AF65-F5344CB8AC3E}">
        <p14:creationId xmlns:p14="http://schemas.microsoft.com/office/powerpoint/2010/main" val="108401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9CE71A-C8F8-C3C4-4439-ECF827C12E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6723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9CE71A-C8F8-C3C4-4439-ECF827C12E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9BDCAB3-C202-EB4E-0DAD-730A448B1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Communication Flows | </a:t>
            </a:r>
            <a:r>
              <a:rPr lang="en-US"/>
              <a:t>Task Flow with External Executor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955C9-7F9A-1AF7-1051-04762F08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86ECE5-72B3-F1A3-C497-2C2ECA87BCA8}"/>
              </a:ext>
            </a:extLst>
          </p:cNvPr>
          <p:cNvGrpSpPr/>
          <p:nvPr/>
        </p:nvGrpSpPr>
        <p:grpSpPr>
          <a:xfrm>
            <a:off x="720115" y="2696562"/>
            <a:ext cx="960143" cy="733337"/>
            <a:chOff x="5152178" y="2803543"/>
            <a:chExt cx="960143" cy="73333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7E3BE63-16F8-E69F-5265-1FDA3CAE9461}"/>
                </a:ext>
              </a:extLst>
            </p:cNvPr>
            <p:cNvSpPr/>
            <p:nvPr/>
          </p:nvSpPr>
          <p:spPr>
            <a:xfrm>
              <a:off x="5152178" y="2803543"/>
              <a:ext cx="960143" cy="733337"/>
            </a:xfrm>
            <a:prstGeom prst="roundRect">
              <a:avLst>
                <a:gd name="adj" fmla="val 6277"/>
              </a:avLst>
            </a:prstGeom>
            <a:solidFill>
              <a:srgbClr val="FBDDBD"/>
            </a:solidFill>
            <a:ln w="12700" cap="flat" cmpd="sng" algn="ctr">
              <a:solidFill>
                <a:srgbClr val="F08A1D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D29FD4A-BAAE-AB4F-A6A5-6550A9D3A027}"/>
                </a:ext>
              </a:extLst>
            </p:cNvPr>
            <p:cNvSpPr/>
            <p:nvPr/>
          </p:nvSpPr>
          <p:spPr>
            <a:xfrm>
              <a:off x="5261521" y="2918285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Internal Auction House</a:t>
              </a:r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3F8DBE-1119-EC43-6249-68C5FA5AB258}"/>
              </a:ext>
            </a:extLst>
          </p:cNvPr>
          <p:cNvGrpSpPr/>
          <p:nvPr/>
        </p:nvGrpSpPr>
        <p:grpSpPr>
          <a:xfrm>
            <a:off x="2391118" y="2696562"/>
            <a:ext cx="960143" cy="733337"/>
            <a:chOff x="2391118" y="2887357"/>
            <a:chExt cx="960143" cy="733337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5DDC258-FDB4-CF12-F666-E72D3957F6E4}"/>
                </a:ext>
              </a:extLst>
            </p:cNvPr>
            <p:cNvSpPr/>
            <p:nvPr/>
          </p:nvSpPr>
          <p:spPr>
            <a:xfrm>
              <a:off x="2391118" y="2887357"/>
              <a:ext cx="960143" cy="733337"/>
            </a:xfrm>
            <a:prstGeom prst="roundRect">
              <a:avLst>
                <a:gd name="adj" fmla="val 6286"/>
              </a:avLst>
            </a:prstGeom>
            <a:solidFill>
              <a:srgbClr val="ACCAD0"/>
            </a:solidFill>
            <a:ln w="12197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172872" rIns="87819" bIns="43910" rtlCol="0" anchor="t"/>
            <a:lstStyle/>
            <a:p>
              <a:pPr algn="ctr"/>
              <a:endParaRPr lang="en-US" sz="160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F0FCBF2-6C77-EA41-50CB-49E46988975F}"/>
                </a:ext>
              </a:extLst>
            </p:cNvPr>
            <p:cNvSpPr/>
            <p:nvPr/>
          </p:nvSpPr>
          <p:spPr>
            <a:xfrm>
              <a:off x="2515141" y="3012076"/>
              <a:ext cx="712096" cy="483900"/>
            </a:xfrm>
            <a:prstGeom prst="roundRect">
              <a:avLst/>
            </a:prstGeom>
            <a:solidFill>
              <a:srgbClr val="D9D9D9"/>
            </a:solidFill>
            <a:ln w="12197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152">
                  <a:solidFill>
                    <a:schemeClr val="tx1"/>
                  </a:solidFill>
                </a:rPr>
                <a:t>Internal</a:t>
              </a:r>
            </a:p>
            <a:p>
              <a:pPr algn="ctr"/>
              <a:r>
                <a:rPr lang="de-CH" sz="1152">
                  <a:solidFill>
                    <a:schemeClr val="tx1"/>
                  </a:solidFill>
                </a:rPr>
                <a:t>Task List</a:t>
              </a:r>
              <a:endParaRPr lang="en-US" sz="1152">
                <a:solidFill>
                  <a:schemeClr val="tx1"/>
                </a:solidFill>
              </a:endParaRPr>
            </a:p>
          </p:txBody>
        </p:sp>
      </p:grpSp>
      <p:pic>
        <p:nvPicPr>
          <p:cNvPr id="42" name="Picture 41" descr="A green and black circle with a person in it&#10;&#10;Description automatically generated">
            <a:extLst>
              <a:ext uri="{FF2B5EF4-FFF2-40B4-BE49-F238E27FC236}">
                <a16:creationId xmlns:a16="http://schemas.microsoft.com/office/drawing/2014/main" id="{867A6946-7644-628B-1CC4-7EB0CE564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46" y="3872875"/>
            <a:ext cx="414829" cy="41482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2767021-563C-24E1-CFF3-7D50C490EFE1}"/>
              </a:ext>
            </a:extLst>
          </p:cNvPr>
          <p:cNvGrpSpPr/>
          <p:nvPr/>
        </p:nvGrpSpPr>
        <p:grpSpPr>
          <a:xfrm>
            <a:off x="2391118" y="1667655"/>
            <a:ext cx="960143" cy="733337"/>
            <a:chOff x="4208769" y="-1552575"/>
            <a:chExt cx="999732" cy="76357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E8638BE-AFB3-58E3-10E6-F3F5C2DE1D14}"/>
                </a:ext>
              </a:extLst>
            </p:cNvPr>
            <p:cNvSpPr/>
            <p:nvPr/>
          </p:nvSpPr>
          <p:spPr>
            <a:xfrm>
              <a:off x="4208769" y="-1552575"/>
              <a:ext cx="999732" cy="763575"/>
            </a:xfrm>
            <a:prstGeom prst="roundRect">
              <a:avLst>
                <a:gd name="adj" fmla="val 6277"/>
              </a:avLst>
            </a:prstGeom>
            <a:solidFill>
              <a:schemeClr val="accent2"/>
            </a:solidFill>
            <a:ln w="12197" cap="flat" cmpd="sng" algn="ctr">
              <a:solidFill>
                <a:srgbClr val="B59C6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F0F5E1E-48AB-3084-E71F-5AE4A035FF88}"/>
                </a:ext>
              </a:extLst>
            </p:cNvPr>
            <p:cNvSpPr/>
            <p:nvPr/>
          </p:nvSpPr>
          <p:spPr>
            <a:xfrm>
              <a:off x="4337907" y="-1422714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197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152">
                  <a:solidFill>
                    <a:schemeClr val="tx1"/>
                  </a:solidFill>
                </a:rPr>
                <a:t>Roster</a:t>
              </a:r>
              <a:endParaRPr lang="en-US" sz="1152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5DA9FE9-1415-77CA-1259-E4C77CC60F3B}"/>
              </a:ext>
            </a:extLst>
          </p:cNvPr>
          <p:cNvGrpSpPr/>
          <p:nvPr/>
        </p:nvGrpSpPr>
        <p:grpSpPr>
          <a:xfrm>
            <a:off x="4060887" y="1667655"/>
            <a:ext cx="960143" cy="733337"/>
            <a:chOff x="5259694" y="-1552575"/>
            <a:chExt cx="999732" cy="763575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C7B3272-0D29-5E29-740A-BD09B0B9AF3E}"/>
                </a:ext>
              </a:extLst>
            </p:cNvPr>
            <p:cNvSpPr/>
            <p:nvPr/>
          </p:nvSpPr>
          <p:spPr>
            <a:xfrm>
              <a:off x="5259694" y="-1552575"/>
              <a:ext cx="999732" cy="763575"/>
            </a:xfrm>
            <a:prstGeom prst="roundRect">
              <a:avLst>
                <a:gd name="adj" fmla="val 6277"/>
              </a:avLst>
            </a:prstGeom>
            <a:solidFill>
              <a:srgbClr val="F8CCCC"/>
            </a:solidFill>
            <a:ln w="12197" cap="flat" cmpd="sng" algn="ctr">
              <a:solidFill>
                <a:srgbClr val="E64848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2990A13-1F08-6C75-0040-FA53AF9B9EFB}"/>
                </a:ext>
              </a:extLst>
            </p:cNvPr>
            <p:cNvSpPr/>
            <p:nvPr/>
          </p:nvSpPr>
          <p:spPr>
            <a:xfrm>
              <a:off x="5388831" y="-1422714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197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152">
                  <a:solidFill>
                    <a:schemeClr val="tx1"/>
                  </a:solidFill>
                </a:rPr>
                <a:t>Executor Pool</a:t>
              </a:r>
              <a:endParaRPr lang="en-US" sz="1152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7C3EBE6-F314-4959-7C65-78F2325CD266}"/>
              </a:ext>
            </a:extLst>
          </p:cNvPr>
          <p:cNvSpPr/>
          <p:nvPr/>
        </p:nvSpPr>
        <p:spPr>
          <a:xfrm>
            <a:off x="4062573" y="4320827"/>
            <a:ext cx="1092975" cy="27595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152" b="1">
                <a:solidFill>
                  <a:schemeClr val="accent1"/>
                </a:solidFill>
              </a:rPr>
              <a:t>USER</a:t>
            </a:r>
            <a:endParaRPr lang="en-US" sz="1152" b="1">
              <a:solidFill>
                <a:schemeClr val="accent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26347D-FDC8-F214-9F0E-2C845D30F627}"/>
              </a:ext>
            </a:extLst>
          </p:cNvPr>
          <p:cNvSpPr/>
          <p:nvPr/>
        </p:nvSpPr>
        <p:spPr>
          <a:xfrm>
            <a:off x="3635613" y="1752092"/>
            <a:ext cx="190532" cy="190532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4</a:t>
            </a:r>
            <a:endParaRPr lang="en-US" sz="1056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99A3127-A670-A6CF-5747-1AD84CFD0178}"/>
              </a:ext>
            </a:extLst>
          </p:cNvPr>
          <p:cNvSpPr/>
          <p:nvPr/>
        </p:nvSpPr>
        <p:spPr>
          <a:xfrm>
            <a:off x="3627521" y="2172152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3</a:t>
            </a:r>
            <a:endParaRPr lang="en-US" sz="1056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B8C755E-39F3-9296-947A-9BD0E5FEB399}"/>
              </a:ext>
            </a:extLst>
          </p:cNvPr>
          <p:cNvGrpSpPr/>
          <p:nvPr/>
        </p:nvGrpSpPr>
        <p:grpSpPr>
          <a:xfrm>
            <a:off x="3343166" y="1969929"/>
            <a:ext cx="717722" cy="128789"/>
            <a:chOff x="3343166" y="2122320"/>
            <a:chExt cx="717722" cy="128789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3021921-50CD-623D-3A1B-44C54576D4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1261" y="2122320"/>
              <a:ext cx="709627" cy="0"/>
            </a:xfrm>
            <a:prstGeom prst="straightConnector1">
              <a:avLst/>
            </a:prstGeom>
            <a:ln w="6099" cap="flat" cmpd="sng" algn="ctr">
              <a:solidFill>
                <a:srgbClr val="CC0000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C1D561-275D-B66D-0BA0-3B22420BB70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343166" y="2251109"/>
              <a:ext cx="709627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812C5C02-04F2-3CFF-DF8F-E6F3AF01A229}"/>
              </a:ext>
            </a:extLst>
          </p:cNvPr>
          <p:cNvSpPr/>
          <p:nvPr/>
        </p:nvSpPr>
        <p:spPr>
          <a:xfrm>
            <a:off x="4035549" y="3457339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1</a:t>
            </a:r>
            <a:endParaRPr lang="en-US" sz="1056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B125456-747C-BBCD-8BA1-320DDF2856AA}"/>
              </a:ext>
            </a:extLst>
          </p:cNvPr>
          <p:cNvSpPr/>
          <p:nvPr/>
        </p:nvSpPr>
        <p:spPr>
          <a:xfrm>
            <a:off x="2990304" y="2453511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2</a:t>
            </a:r>
            <a:endParaRPr lang="en-US" sz="1056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86524-55C0-3668-5A0E-96099DF4BD6C}"/>
              </a:ext>
            </a:extLst>
          </p:cNvPr>
          <p:cNvCxnSpPr>
            <a:cxnSpLocks/>
            <a:stCxn id="40" idx="0"/>
            <a:endCxn id="44" idx="2"/>
          </p:cNvCxnSpPr>
          <p:nvPr/>
        </p:nvCxnSpPr>
        <p:spPr>
          <a:xfrm flipV="1">
            <a:off x="2871190" y="2400992"/>
            <a:ext cx="0" cy="29557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AB52FB-47F1-A032-1D61-250C4C607BC0}"/>
              </a:ext>
            </a:extLst>
          </p:cNvPr>
          <p:cNvCxnSpPr>
            <a:cxnSpLocks/>
          </p:cNvCxnSpPr>
          <p:nvPr/>
        </p:nvCxnSpPr>
        <p:spPr>
          <a:xfrm flipH="1">
            <a:off x="1763903" y="2308399"/>
            <a:ext cx="499045" cy="310345"/>
          </a:xfrm>
          <a:prstGeom prst="straightConnector1">
            <a:avLst/>
          </a:prstGeom>
          <a:ln w="6099" cap="flat" cmpd="sng" algn="ctr">
            <a:solidFill>
              <a:srgbClr val="CC0000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46D3DC2-887E-6B4D-DC09-E7915D65B148}"/>
              </a:ext>
            </a:extLst>
          </p:cNvPr>
          <p:cNvCxnSpPr/>
          <p:nvPr/>
        </p:nvCxnSpPr>
        <p:spPr>
          <a:xfrm>
            <a:off x="5549900" y="1282906"/>
            <a:ext cx="32353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DB34C0A9-7D76-0A6B-41A9-1B3013AA305D}"/>
              </a:ext>
            </a:extLst>
          </p:cNvPr>
          <p:cNvSpPr/>
          <p:nvPr/>
        </p:nvSpPr>
        <p:spPr>
          <a:xfrm>
            <a:off x="6045200" y="2452151"/>
            <a:ext cx="272732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Executor Pool CANNOT return an executor with the requested type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BA6D6A0-BABB-E2A6-AEBF-D97FC6F28A7A}"/>
              </a:ext>
            </a:extLst>
          </p:cNvPr>
          <p:cNvSpPr/>
          <p:nvPr/>
        </p:nvSpPr>
        <p:spPr>
          <a:xfrm>
            <a:off x="5648245" y="2498212"/>
            <a:ext cx="257100" cy="257100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4</a:t>
            </a:r>
            <a:endParaRPr lang="en-US" sz="12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B4DB8E-64E0-E2B2-8D7F-E801BBB13698}"/>
              </a:ext>
            </a:extLst>
          </p:cNvPr>
          <p:cNvSpPr/>
          <p:nvPr/>
        </p:nvSpPr>
        <p:spPr>
          <a:xfrm>
            <a:off x="6044297" y="1990082"/>
            <a:ext cx="272732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Roster sends request to Executor Pool with the Task Type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34CB700-4090-FEBB-9F49-09A92BC7CA48}"/>
              </a:ext>
            </a:extLst>
          </p:cNvPr>
          <p:cNvSpPr/>
          <p:nvPr/>
        </p:nvSpPr>
        <p:spPr>
          <a:xfrm>
            <a:off x="5648245" y="2033878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3</a:t>
            </a:r>
            <a:endParaRPr lang="en-US" sz="12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DFE785D-3CF2-6B49-2F5D-55BBF5B4E387}"/>
              </a:ext>
            </a:extLst>
          </p:cNvPr>
          <p:cNvSpPr/>
          <p:nvPr/>
        </p:nvSpPr>
        <p:spPr>
          <a:xfrm>
            <a:off x="6045200" y="2924337"/>
            <a:ext cx="2727325" cy="3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Roster sends task location (i.e., URI) to the auction house, starting auction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82735F6-F6D1-1A1B-7256-CD7856F38FBA}"/>
              </a:ext>
            </a:extLst>
          </p:cNvPr>
          <p:cNvSpPr/>
          <p:nvPr/>
        </p:nvSpPr>
        <p:spPr>
          <a:xfrm>
            <a:off x="5648245" y="2970400"/>
            <a:ext cx="257100" cy="257100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5</a:t>
            </a:r>
            <a:endParaRPr lang="en-US" sz="12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0D15D0-E636-C903-DE86-309023269B9D}"/>
              </a:ext>
            </a:extLst>
          </p:cNvPr>
          <p:cNvSpPr/>
          <p:nvPr/>
        </p:nvSpPr>
        <p:spPr>
          <a:xfrm>
            <a:off x="5648245" y="1341108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1</a:t>
            </a:r>
            <a:endParaRPr lang="en-US" sz="12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6899963-B05F-211D-C669-2D4812880639}"/>
              </a:ext>
            </a:extLst>
          </p:cNvPr>
          <p:cNvSpPr/>
          <p:nvPr/>
        </p:nvSpPr>
        <p:spPr>
          <a:xfrm>
            <a:off x="6045200" y="1372793"/>
            <a:ext cx="2727325" cy="216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User adds a task to the task list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FACFEA-91E5-2344-3BBF-4786E95A70A6}"/>
              </a:ext>
            </a:extLst>
          </p:cNvPr>
          <p:cNvSpPr/>
          <p:nvPr/>
        </p:nvSpPr>
        <p:spPr>
          <a:xfrm>
            <a:off x="6045200" y="1683235"/>
            <a:ext cx="2727325" cy="216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Task List sends added task to Roster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C923E60-FAE7-F271-8A75-6AB423A5E625}"/>
              </a:ext>
            </a:extLst>
          </p:cNvPr>
          <p:cNvSpPr/>
          <p:nvPr/>
        </p:nvSpPr>
        <p:spPr>
          <a:xfrm>
            <a:off x="5648245" y="1665928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2</a:t>
            </a:r>
            <a:endParaRPr lang="en-US" sz="1200"/>
          </a:p>
        </p:txBody>
      </p:sp>
      <p:sp>
        <p:nvSpPr>
          <p:cNvPr id="75" name="Oval 93">
            <a:extLst>
              <a:ext uri="{FF2B5EF4-FFF2-40B4-BE49-F238E27FC236}">
                <a16:creationId xmlns:a16="http://schemas.microsoft.com/office/drawing/2014/main" id="{8D207A78-EC35-2538-A796-6A1247C93F6F}"/>
              </a:ext>
            </a:extLst>
          </p:cNvPr>
          <p:cNvSpPr/>
          <p:nvPr/>
        </p:nvSpPr>
        <p:spPr>
          <a:xfrm>
            <a:off x="5648246" y="4187358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8</a:t>
            </a:r>
            <a:endParaRPr lang="en-US" sz="1200"/>
          </a:p>
        </p:txBody>
      </p:sp>
      <p:sp>
        <p:nvSpPr>
          <p:cNvPr id="76" name="Rectangle 94">
            <a:extLst>
              <a:ext uri="{FF2B5EF4-FFF2-40B4-BE49-F238E27FC236}">
                <a16:creationId xmlns:a16="http://schemas.microsoft.com/office/drawing/2014/main" id="{4466066F-0B12-9EE5-9A75-A8AFB84162D9}"/>
              </a:ext>
            </a:extLst>
          </p:cNvPr>
          <p:cNvSpPr/>
          <p:nvPr/>
        </p:nvSpPr>
        <p:spPr>
          <a:xfrm>
            <a:off x="6059577" y="4196461"/>
            <a:ext cx="2727325" cy="216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User can view the task output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BAFAE13-0621-95C8-A317-1122B33C34CD}"/>
              </a:ext>
            </a:extLst>
          </p:cNvPr>
          <p:cNvSpPr/>
          <p:nvPr/>
        </p:nvSpPr>
        <p:spPr>
          <a:xfrm>
            <a:off x="5648245" y="3811202"/>
            <a:ext cx="257100" cy="257100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7</a:t>
            </a:r>
            <a:endParaRPr lang="en-US" sz="12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66CD25-3998-A209-A083-82A61F48D613}"/>
              </a:ext>
            </a:extLst>
          </p:cNvPr>
          <p:cNvSpPr/>
          <p:nvPr/>
        </p:nvSpPr>
        <p:spPr>
          <a:xfrm>
            <a:off x="6045200" y="3764385"/>
            <a:ext cx="2727325" cy="3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External provider executes task and updates our internal task 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F67EB1-9E68-4172-7C33-4E140944A11D}"/>
              </a:ext>
            </a:extLst>
          </p:cNvPr>
          <p:cNvSpPr/>
          <p:nvPr/>
        </p:nvSpPr>
        <p:spPr>
          <a:xfrm>
            <a:off x="6045200" y="3406291"/>
            <a:ext cx="2727325" cy="216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300">
                <a:solidFill>
                  <a:srgbClr val="4D4D4D"/>
                </a:solidFill>
              </a:rPr>
              <a:t>Auction house select winning bid and creates shadow task at ext. task list</a:t>
            </a:r>
            <a:endParaRPr lang="de-DE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8495EB2-50B0-98A5-A8B0-F9831D6333D0}"/>
              </a:ext>
            </a:extLst>
          </p:cNvPr>
          <p:cNvSpPr/>
          <p:nvPr/>
        </p:nvSpPr>
        <p:spPr>
          <a:xfrm>
            <a:off x="5648245" y="3385741"/>
            <a:ext cx="257100" cy="257100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6</a:t>
            </a:r>
            <a:endParaRPr lang="en-US" sz="12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070427E-2A25-B068-F00D-F741C0A41D6F}"/>
              </a:ext>
            </a:extLst>
          </p:cNvPr>
          <p:cNvSpPr/>
          <p:nvPr/>
        </p:nvSpPr>
        <p:spPr>
          <a:xfrm>
            <a:off x="358775" y="826623"/>
            <a:ext cx="5051425" cy="4820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b="1">
                <a:solidFill>
                  <a:schemeClr val="accent1"/>
                </a:solidFill>
              </a:rPr>
              <a:t>Graphical Illustration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752BBE6-2DE3-1D33-D033-DA6810FEEA98}"/>
              </a:ext>
            </a:extLst>
          </p:cNvPr>
          <p:cNvCxnSpPr/>
          <p:nvPr/>
        </p:nvCxnSpPr>
        <p:spPr>
          <a:xfrm>
            <a:off x="358775" y="1282906"/>
            <a:ext cx="5051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49CED2A-AB78-F53C-13A8-F57234A02135}"/>
              </a:ext>
            </a:extLst>
          </p:cNvPr>
          <p:cNvSpPr/>
          <p:nvPr/>
        </p:nvSpPr>
        <p:spPr>
          <a:xfrm>
            <a:off x="5549900" y="826623"/>
            <a:ext cx="3235326" cy="4820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b="1">
                <a:solidFill>
                  <a:schemeClr val="accent1"/>
                </a:solidFill>
              </a:rPr>
              <a:t>Explanation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F9C8BBC-93F3-CB1D-88FD-A7CCEE05DC2A}"/>
              </a:ext>
            </a:extLst>
          </p:cNvPr>
          <p:cNvSpPr/>
          <p:nvPr/>
        </p:nvSpPr>
        <p:spPr>
          <a:xfrm>
            <a:off x="4222750" y="1381601"/>
            <a:ext cx="1187450" cy="212422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tx1"/>
                </a:solidFill>
              </a:rPr>
              <a:t>Excl. bidding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8C5528-95C2-03E9-873A-8E5ABEC4C8ED}"/>
              </a:ext>
            </a:extLst>
          </p:cNvPr>
          <p:cNvCxnSpPr>
            <a:cxnSpLocks/>
          </p:cNvCxnSpPr>
          <p:nvPr/>
        </p:nvCxnSpPr>
        <p:spPr>
          <a:xfrm>
            <a:off x="1676314" y="3486966"/>
            <a:ext cx="603434" cy="293346"/>
          </a:xfrm>
          <a:prstGeom prst="straightConnector1">
            <a:avLst/>
          </a:prstGeom>
          <a:ln w="6099" cap="flat" cmpd="sng" algn="ctr">
            <a:solidFill>
              <a:srgbClr val="CC0000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2890C949-21A9-8C7B-A639-3080786CCD54}"/>
              </a:ext>
            </a:extLst>
          </p:cNvPr>
          <p:cNvSpPr/>
          <p:nvPr/>
        </p:nvSpPr>
        <p:spPr>
          <a:xfrm>
            <a:off x="1969933" y="3406291"/>
            <a:ext cx="190532" cy="190532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6</a:t>
            </a:r>
            <a:endParaRPr lang="en-US" sz="1056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9A7CB7-115D-6340-4513-F71A7E420AEF}"/>
              </a:ext>
            </a:extLst>
          </p:cNvPr>
          <p:cNvCxnSpPr>
            <a:cxnSpLocks/>
          </p:cNvCxnSpPr>
          <p:nvPr/>
        </p:nvCxnSpPr>
        <p:spPr>
          <a:xfrm flipH="1" flipV="1">
            <a:off x="2896799" y="3449527"/>
            <a:ext cx="2" cy="217892"/>
          </a:xfrm>
          <a:prstGeom prst="straightConnector1">
            <a:avLst/>
          </a:prstGeom>
          <a:ln w="6099" cap="flat" cmpd="sng" algn="ctr">
            <a:solidFill>
              <a:srgbClr val="CC0000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21CD3F72-E3D8-A27A-445D-428C9C059401}"/>
              </a:ext>
            </a:extLst>
          </p:cNvPr>
          <p:cNvSpPr/>
          <p:nvPr/>
        </p:nvSpPr>
        <p:spPr>
          <a:xfrm>
            <a:off x="2633167" y="3478257"/>
            <a:ext cx="190532" cy="190532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en-US" sz="1056"/>
              <a:t>7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5244FF2-6509-4739-6135-624F9C80EEDA}"/>
              </a:ext>
            </a:extLst>
          </p:cNvPr>
          <p:cNvSpPr/>
          <p:nvPr/>
        </p:nvSpPr>
        <p:spPr>
          <a:xfrm>
            <a:off x="3706074" y="3740331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0"/>
              <a:t>8</a:t>
            </a:r>
            <a:endParaRPr lang="en-US" sz="1056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1695EC-27B3-BCBD-4C7B-B2260B7DAF10}"/>
              </a:ext>
            </a:extLst>
          </p:cNvPr>
          <p:cNvGrpSpPr/>
          <p:nvPr/>
        </p:nvGrpSpPr>
        <p:grpSpPr>
          <a:xfrm rot="18246617">
            <a:off x="3878173" y="3287755"/>
            <a:ext cx="128789" cy="845127"/>
            <a:chOff x="2806796" y="3429898"/>
            <a:chExt cx="128789" cy="320045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6686809-A084-EAEC-48FA-BDC198D068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775562" y="3589921"/>
              <a:ext cx="320045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9954D94-CFD2-0D2A-9445-C976CB3DADB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46773" y="3589921"/>
              <a:ext cx="320045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B4D2895E-87B7-6B20-4C61-C63D1011505E}"/>
              </a:ext>
            </a:extLst>
          </p:cNvPr>
          <p:cNvSpPr/>
          <p:nvPr/>
        </p:nvSpPr>
        <p:spPr>
          <a:xfrm>
            <a:off x="5549900" y="2407920"/>
            <a:ext cx="3418838" cy="1753637"/>
          </a:xfrm>
          <a:prstGeom prst="rect">
            <a:avLst/>
          </a:prstGeom>
          <a:noFill/>
          <a:ln w="12700" cap="flat" cmpd="sng" algn="ctr">
            <a:solidFill>
              <a:srgbClr val="CC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4A3F0B6-52B1-97FE-765D-5D5C2F99A3D2}"/>
              </a:ext>
            </a:extLst>
          </p:cNvPr>
          <p:cNvSpPr/>
          <p:nvPr/>
        </p:nvSpPr>
        <p:spPr>
          <a:xfrm>
            <a:off x="2003321" y="2320630"/>
            <a:ext cx="190532" cy="190532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5</a:t>
            </a:r>
            <a:endParaRPr lang="en-US" sz="105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66F84-47C8-F965-2122-6515F6881E04}"/>
              </a:ext>
            </a:extLst>
          </p:cNvPr>
          <p:cNvSpPr/>
          <p:nvPr/>
        </p:nvSpPr>
        <p:spPr>
          <a:xfrm>
            <a:off x="386336" y="1411179"/>
            <a:ext cx="1467864" cy="1930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200" i="1">
                <a:solidFill>
                  <a:srgbClr val="A0A0A0"/>
                </a:solidFill>
              </a:rPr>
              <a:t>ADRs 15</a:t>
            </a:r>
            <a:endParaRPr lang="en-US" sz="1200" i="1">
              <a:solidFill>
                <a:srgbClr val="A0A0A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284D06-ACCE-7498-5115-3970C5BCC0A5}"/>
              </a:ext>
            </a:extLst>
          </p:cNvPr>
          <p:cNvGrpSpPr/>
          <p:nvPr/>
        </p:nvGrpSpPr>
        <p:grpSpPr>
          <a:xfrm>
            <a:off x="2391118" y="3725470"/>
            <a:ext cx="960143" cy="733337"/>
            <a:chOff x="2391118" y="2887357"/>
            <a:chExt cx="960143" cy="73333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C9950A-7693-A598-D21D-D3D791CF6123}"/>
                </a:ext>
              </a:extLst>
            </p:cNvPr>
            <p:cNvSpPr/>
            <p:nvPr/>
          </p:nvSpPr>
          <p:spPr>
            <a:xfrm>
              <a:off x="2391118" y="2887357"/>
              <a:ext cx="960143" cy="733337"/>
            </a:xfrm>
            <a:prstGeom prst="roundRect">
              <a:avLst>
                <a:gd name="adj" fmla="val 6286"/>
              </a:avLst>
            </a:prstGeom>
            <a:solidFill>
              <a:srgbClr val="ACCAD0"/>
            </a:solidFill>
            <a:ln w="12197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172872" rIns="87819" bIns="43910" rtlCol="0" anchor="t"/>
            <a:lstStyle/>
            <a:p>
              <a:pPr algn="ctr"/>
              <a:endParaRPr lang="en-US" sz="16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0B50538-BE8B-1220-2F06-C3459C29AF69}"/>
                </a:ext>
              </a:extLst>
            </p:cNvPr>
            <p:cNvSpPr/>
            <p:nvPr/>
          </p:nvSpPr>
          <p:spPr>
            <a:xfrm>
              <a:off x="2515141" y="3012076"/>
              <a:ext cx="712096" cy="483900"/>
            </a:xfrm>
            <a:prstGeom prst="roundRect">
              <a:avLst/>
            </a:prstGeom>
            <a:solidFill>
              <a:srgbClr val="D9D9D9"/>
            </a:solidFill>
            <a:ln w="12197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152">
                  <a:solidFill>
                    <a:schemeClr val="tx1"/>
                  </a:solidFill>
                </a:rPr>
                <a:t>External</a:t>
              </a:r>
            </a:p>
            <a:p>
              <a:pPr algn="ctr"/>
              <a:r>
                <a:rPr lang="de-CH" sz="1152">
                  <a:solidFill>
                    <a:schemeClr val="tx1"/>
                  </a:solidFill>
                </a:rPr>
                <a:t>Task List</a:t>
              </a:r>
              <a:endParaRPr lang="en-US" sz="1152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696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9CE71A-C8F8-C3C4-4439-ECF827C12E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3379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9CE71A-C8F8-C3C4-4439-ECF827C12E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9BDCAB3-C202-EB4E-0DAD-730A448B1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Communication Flows | </a:t>
            </a:r>
            <a:r>
              <a:rPr lang="en-US"/>
              <a:t>Task Flow with External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955C9-7F9A-1AF7-1051-04762F08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60626-D472-86EC-6DFF-DA7A2C6A4F88}"/>
              </a:ext>
            </a:extLst>
          </p:cNvPr>
          <p:cNvSpPr/>
          <p:nvPr/>
        </p:nvSpPr>
        <p:spPr>
          <a:xfrm>
            <a:off x="358775" y="826623"/>
            <a:ext cx="5051425" cy="4820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b="1">
                <a:solidFill>
                  <a:schemeClr val="accent1"/>
                </a:solidFill>
              </a:rPr>
              <a:t>Graphical Illustration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BE6420-39EB-2E28-F0A1-67F3D4324DC4}"/>
              </a:ext>
            </a:extLst>
          </p:cNvPr>
          <p:cNvCxnSpPr/>
          <p:nvPr/>
        </p:nvCxnSpPr>
        <p:spPr>
          <a:xfrm>
            <a:off x="358775" y="1282906"/>
            <a:ext cx="5051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40D51F3-148F-9154-C67D-CFC50BB74B3A}"/>
              </a:ext>
            </a:extLst>
          </p:cNvPr>
          <p:cNvSpPr/>
          <p:nvPr/>
        </p:nvSpPr>
        <p:spPr>
          <a:xfrm>
            <a:off x="5549900" y="826623"/>
            <a:ext cx="3235326" cy="4820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b="1">
                <a:solidFill>
                  <a:schemeClr val="accent1"/>
                </a:solidFill>
              </a:rPr>
              <a:t>Explanation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B0EA0-AB10-5268-FEFE-51232EDEBE74}"/>
              </a:ext>
            </a:extLst>
          </p:cNvPr>
          <p:cNvSpPr/>
          <p:nvPr/>
        </p:nvSpPr>
        <p:spPr>
          <a:xfrm>
            <a:off x="4222750" y="1381601"/>
            <a:ext cx="1187450" cy="212422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tx1"/>
                </a:solidFill>
              </a:rPr>
              <a:t>Excl. bidding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7783DD1-3BCB-D170-66B7-ADC2BCDE6C66}"/>
              </a:ext>
            </a:extLst>
          </p:cNvPr>
          <p:cNvCxnSpPr/>
          <p:nvPr/>
        </p:nvCxnSpPr>
        <p:spPr>
          <a:xfrm>
            <a:off x="5549900" y="1282906"/>
            <a:ext cx="32353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F73DA33-29AC-199C-0F19-4EA601387E40}"/>
              </a:ext>
            </a:extLst>
          </p:cNvPr>
          <p:cNvSpPr/>
          <p:nvPr/>
        </p:nvSpPr>
        <p:spPr>
          <a:xfrm>
            <a:off x="6045200" y="2550290"/>
            <a:ext cx="272732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Roster sends request to Pool with the Task Type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330018E-14CD-5294-92E8-26DE1A488713}"/>
              </a:ext>
            </a:extLst>
          </p:cNvPr>
          <p:cNvSpPr/>
          <p:nvPr/>
        </p:nvSpPr>
        <p:spPr>
          <a:xfrm>
            <a:off x="5648245" y="2621795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4</a:t>
            </a:r>
            <a:endParaRPr lang="en-US" sz="12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B84291B-BFBE-BB54-C548-7F1EECB77401}"/>
              </a:ext>
            </a:extLst>
          </p:cNvPr>
          <p:cNvSpPr/>
          <p:nvPr/>
        </p:nvSpPr>
        <p:spPr>
          <a:xfrm>
            <a:off x="6044297" y="2293818"/>
            <a:ext cx="2727325" cy="2000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Task List sends shadow task to roster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627E028-48BD-F527-F087-AFED376B924D}"/>
              </a:ext>
            </a:extLst>
          </p:cNvPr>
          <p:cNvSpPr/>
          <p:nvPr/>
        </p:nvSpPr>
        <p:spPr>
          <a:xfrm>
            <a:off x="5647342" y="2265295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3</a:t>
            </a:r>
            <a:endParaRPr lang="en-US" sz="12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6D45371-4DA8-1465-6851-8A9172859F2B}"/>
              </a:ext>
            </a:extLst>
          </p:cNvPr>
          <p:cNvSpPr/>
          <p:nvPr/>
        </p:nvSpPr>
        <p:spPr>
          <a:xfrm>
            <a:off x="6045200" y="3006817"/>
            <a:ext cx="272732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Pool returns to Roster a list of executors with the right type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F2A8AE9-2FF8-1ED5-8A1E-23F70EE789B1}"/>
              </a:ext>
            </a:extLst>
          </p:cNvPr>
          <p:cNvSpPr/>
          <p:nvPr/>
        </p:nvSpPr>
        <p:spPr>
          <a:xfrm>
            <a:off x="5648245" y="3078322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5</a:t>
            </a:r>
            <a:endParaRPr lang="en-US" sz="12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6875C2B-42A1-BAC8-819C-B2F51EDE54B8}"/>
              </a:ext>
            </a:extLst>
          </p:cNvPr>
          <p:cNvSpPr/>
          <p:nvPr/>
        </p:nvSpPr>
        <p:spPr>
          <a:xfrm>
            <a:off x="5648245" y="1452269"/>
            <a:ext cx="257100" cy="257100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1</a:t>
            </a:r>
            <a:endParaRPr lang="en-US" sz="12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3C90CD6-8C39-A4EE-F934-3D42E5405F3B}"/>
              </a:ext>
            </a:extLst>
          </p:cNvPr>
          <p:cNvSpPr/>
          <p:nvPr/>
        </p:nvSpPr>
        <p:spPr>
          <a:xfrm>
            <a:off x="6045200" y="1380764"/>
            <a:ext cx="272732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Our auction house sends bid to another auction house, if capabilities match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E28772-8754-B1E5-403A-F8A325A3FFBC}"/>
              </a:ext>
            </a:extLst>
          </p:cNvPr>
          <p:cNvSpPr/>
          <p:nvPr/>
        </p:nvSpPr>
        <p:spPr>
          <a:xfrm>
            <a:off x="6045200" y="1837291"/>
            <a:ext cx="272732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External auction house creates shadow task in our task list 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5E17446-5F16-492D-A1A4-9E9C7A10E40D}"/>
              </a:ext>
            </a:extLst>
          </p:cNvPr>
          <p:cNvSpPr/>
          <p:nvPr/>
        </p:nvSpPr>
        <p:spPr>
          <a:xfrm>
            <a:off x="5648245" y="1908796"/>
            <a:ext cx="257100" cy="257100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2</a:t>
            </a:r>
            <a:endParaRPr lang="en-US" sz="12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82D9D44-CD86-6D22-7C17-CCD16D30E00B}"/>
              </a:ext>
            </a:extLst>
          </p:cNvPr>
          <p:cNvSpPr/>
          <p:nvPr/>
        </p:nvSpPr>
        <p:spPr>
          <a:xfrm>
            <a:off x="5648245" y="3891348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7</a:t>
            </a:r>
            <a:endParaRPr lang="en-US" sz="12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524574-5D6D-C402-5F01-DED4497BF94A}"/>
              </a:ext>
            </a:extLst>
          </p:cNvPr>
          <p:cNvSpPr/>
          <p:nvPr/>
        </p:nvSpPr>
        <p:spPr>
          <a:xfrm>
            <a:off x="6045200" y="4176343"/>
            <a:ext cx="272732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External provider executes task and updates our internal / external task list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72F83BD-F6B6-9756-D368-04DCB5354C0B}"/>
              </a:ext>
            </a:extLst>
          </p:cNvPr>
          <p:cNvSpPr/>
          <p:nvPr/>
        </p:nvSpPr>
        <p:spPr>
          <a:xfrm>
            <a:off x="6045200" y="3463344"/>
            <a:ext cx="272732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Roster sends task location (i.e., URI) to the Executor, starting execution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C71163D-7FA7-4F60-68C9-F28EA259553F}"/>
              </a:ext>
            </a:extLst>
          </p:cNvPr>
          <p:cNvSpPr/>
          <p:nvPr/>
        </p:nvSpPr>
        <p:spPr>
          <a:xfrm>
            <a:off x="5648245" y="3534849"/>
            <a:ext cx="257100" cy="257100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/>
              <a:t>6</a:t>
            </a:r>
            <a:endParaRPr lang="en-US" sz="120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8B983C-50E4-89CA-C013-E373637534E6}"/>
              </a:ext>
            </a:extLst>
          </p:cNvPr>
          <p:cNvGrpSpPr/>
          <p:nvPr/>
        </p:nvGrpSpPr>
        <p:grpSpPr>
          <a:xfrm>
            <a:off x="2391118" y="2696562"/>
            <a:ext cx="960143" cy="733337"/>
            <a:chOff x="2391118" y="2887357"/>
            <a:chExt cx="960143" cy="733337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106F9136-5C10-EEA2-3E95-96FFEF6315B7}"/>
                </a:ext>
              </a:extLst>
            </p:cNvPr>
            <p:cNvSpPr/>
            <p:nvPr/>
          </p:nvSpPr>
          <p:spPr>
            <a:xfrm>
              <a:off x="2391118" y="2887357"/>
              <a:ext cx="960143" cy="733337"/>
            </a:xfrm>
            <a:prstGeom prst="roundRect">
              <a:avLst>
                <a:gd name="adj" fmla="val 6286"/>
              </a:avLst>
            </a:prstGeom>
            <a:solidFill>
              <a:srgbClr val="ACCAD0"/>
            </a:solidFill>
            <a:ln w="12197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172872" rIns="87819" bIns="43910" rtlCol="0" anchor="t"/>
            <a:lstStyle/>
            <a:p>
              <a:pPr algn="ctr"/>
              <a:endParaRPr lang="en-US" sz="160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9189D21-4B3F-4A16-DD3D-861E45DA0423}"/>
                </a:ext>
              </a:extLst>
            </p:cNvPr>
            <p:cNvSpPr/>
            <p:nvPr/>
          </p:nvSpPr>
          <p:spPr>
            <a:xfrm>
              <a:off x="2515141" y="3012076"/>
              <a:ext cx="712096" cy="483900"/>
            </a:xfrm>
            <a:prstGeom prst="roundRect">
              <a:avLst/>
            </a:prstGeom>
            <a:solidFill>
              <a:srgbClr val="D9D9D9"/>
            </a:solidFill>
            <a:ln w="12197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152">
                  <a:solidFill>
                    <a:schemeClr val="tx1"/>
                  </a:solidFill>
                </a:rPr>
                <a:t>Internal</a:t>
              </a:r>
            </a:p>
            <a:p>
              <a:pPr algn="ctr"/>
              <a:r>
                <a:rPr lang="de-CH" sz="1152">
                  <a:solidFill>
                    <a:schemeClr val="tx1"/>
                  </a:solidFill>
                </a:rPr>
                <a:t>Task List</a:t>
              </a:r>
              <a:endParaRPr lang="en-US" sz="1152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1FDDA14-C9AC-7A1C-365F-0D6CE038676F}"/>
              </a:ext>
            </a:extLst>
          </p:cNvPr>
          <p:cNvGrpSpPr/>
          <p:nvPr/>
        </p:nvGrpSpPr>
        <p:grpSpPr>
          <a:xfrm>
            <a:off x="720115" y="2696562"/>
            <a:ext cx="960143" cy="733337"/>
            <a:chOff x="5152178" y="2803543"/>
            <a:chExt cx="960143" cy="733337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41C2051-B4B2-C766-AAAF-5C2672F4C28B}"/>
                </a:ext>
              </a:extLst>
            </p:cNvPr>
            <p:cNvSpPr/>
            <p:nvPr/>
          </p:nvSpPr>
          <p:spPr>
            <a:xfrm>
              <a:off x="5152178" y="2803543"/>
              <a:ext cx="960143" cy="733337"/>
            </a:xfrm>
            <a:prstGeom prst="roundRect">
              <a:avLst>
                <a:gd name="adj" fmla="val 6277"/>
              </a:avLst>
            </a:prstGeom>
            <a:solidFill>
              <a:srgbClr val="FBDDBD"/>
            </a:solidFill>
            <a:ln w="12700" cap="flat" cmpd="sng" algn="ctr">
              <a:solidFill>
                <a:srgbClr val="F08A1D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C98CA4EF-0EEC-D023-D5A5-AF14718EF087}"/>
                </a:ext>
              </a:extLst>
            </p:cNvPr>
            <p:cNvSpPr/>
            <p:nvPr/>
          </p:nvSpPr>
          <p:spPr>
            <a:xfrm>
              <a:off x="5261521" y="2918285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Internal Auction House</a:t>
              </a:r>
              <a:endParaRPr 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666FD07-933B-1189-4538-2D15D40C8236}"/>
              </a:ext>
            </a:extLst>
          </p:cNvPr>
          <p:cNvGrpSpPr/>
          <p:nvPr/>
        </p:nvGrpSpPr>
        <p:grpSpPr>
          <a:xfrm>
            <a:off x="720115" y="3725469"/>
            <a:ext cx="960143" cy="733337"/>
            <a:chOff x="5152178" y="2803543"/>
            <a:chExt cx="960143" cy="733337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19AA4F32-38BB-3203-C772-AFF34CFADBB9}"/>
                </a:ext>
              </a:extLst>
            </p:cNvPr>
            <p:cNvSpPr/>
            <p:nvPr/>
          </p:nvSpPr>
          <p:spPr>
            <a:xfrm>
              <a:off x="5152178" y="2803543"/>
              <a:ext cx="960143" cy="733337"/>
            </a:xfrm>
            <a:prstGeom prst="roundRect">
              <a:avLst>
                <a:gd name="adj" fmla="val 6277"/>
              </a:avLst>
            </a:prstGeom>
            <a:solidFill>
              <a:srgbClr val="FBDDBD"/>
            </a:solidFill>
            <a:ln w="12700" cap="flat" cmpd="sng" algn="ctr">
              <a:solidFill>
                <a:srgbClr val="F08A1D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6A9C35DD-EFC4-ECE4-D5D3-52FF7C66C6CB}"/>
                </a:ext>
              </a:extLst>
            </p:cNvPr>
            <p:cNvSpPr/>
            <p:nvPr/>
          </p:nvSpPr>
          <p:spPr>
            <a:xfrm>
              <a:off x="5261521" y="2918285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External Auction House</a:t>
              </a:r>
              <a:endParaRPr lang="en-US" sz="1200">
                <a:solidFill>
                  <a:schemeClr val="tx1"/>
                </a:solidFill>
              </a:endParaRPr>
            </a:p>
          </p:txBody>
        </p: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713A808-DE35-3687-F6A3-90B9DCCBB0AD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1200187" y="3429899"/>
            <a:ext cx="0" cy="295570"/>
          </a:xfrm>
          <a:prstGeom prst="straightConnector1">
            <a:avLst/>
          </a:prstGeom>
          <a:ln w="6350" cap="flat" cmpd="sng" algn="ctr">
            <a:solidFill>
              <a:srgbClr val="CC0000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31EC23A-137D-5F81-47D6-3EE3EB624F17}"/>
              </a:ext>
            </a:extLst>
          </p:cNvPr>
          <p:cNvGrpSpPr/>
          <p:nvPr/>
        </p:nvGrpSpPr>
        <p:grpSpPr>
          <a:xfrm>
            <a:off x="2391118" y="1667655"/>
            <a:ext cx="960143" cy="733337"/>
            <a:chOff x="2391118" y="1667655"/>
            <a:chExt cx="960143" cy="733337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EAF34793-6C2B-8B7C-CFA4-21A6F7005C48}"/>
                </a:ext>
              </a:extLst>
            </p:cNvPr>
            <p:cNvSpPr/>
            <p:nvPr/>
          </p:nvSpPr>
          <p:spPr>
            <a:xfrm>
              <a:off x="2391118" y="1667655"/>
              <a:ext cx="960143" cy="733337"/>
            </a:xfrm>
            <a:prstGeom prst="roundRect">
              <a:avLst>
                <a:gd name="adj" fmla="val 6277"/>
              </a:avLst>
            </a:prstGeom>
            <a:solidFill>
              <a:schemeClr val="accent2"/>
            </a:solidFill>
            <a:ln w="12197" cap="flat" cmpd="sng" algn="ctr">
              <a:solidFill>
                <a:srgbClr val="B59C6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B7C046DE-4887-2940-6CEF-D782FD13F7CF}"/>
                </a:ext>
              </a:extLst>
            </p:cNvPr>
            <p:cNvSpPr/>
            <p:nvPr/>
          </p:nvSpPr>
          <p:spPr>
            <a:xfrm>
              <a:off x="2515142" y="1792373"/>
              <a:ext cx="712097" cy="483900"/>
            </a:xfrm>
            <a:prstGeom prst="roundRect">
              <a:avLst/>
            </a:prstGeom>
            <a:solidFill>
              <a:srgbClr val="D9D9D9"/>
            </a:solidFill>
            <a:ln w="12197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152">
                  <a:solidFill>
                    <a:schemeClr val="tx1"/>
                  </a:solidFill>
                </a:rPr>
                <a:t>Roster</a:t>
              </a:r>
              <a:endParaRPr lang="en-US" sz="1152">
                <a:solidFill>
                  <a:schemeClr val="tx1"/>
                </a:solidFill>
              </a:endParaRPr>
            </a:p>
          </p:txBody>
        </p:sp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E8EAAD54-6E2B-C2C0-E196-7618B8F332A6}"/>
              </a:ext>
            </a:extLst>
          </p:cNvPr>
          <p:cNvSpPr/>
          <p:nvPr/>
        </p:nvSpPr>
        <p:spPr>
          <a:xfrm>
            <a:off x="4060887" y="1667655"/>
            <a:ext cx="960143" cy="733337"/>
          </a:xfrm>
          <a:prstGeom prst="roundRect">
            <a:avLst>
              <a:gd name="adj" fmla="val 6277"/>
            </a:avLst>
          </a:prstGeom>
          <a:solidFill>
            <a:srgbClr val="F8CCCC"/>
          </a:solidFill>
          <a:ln w="12197" cap="flat" cmpd="sng" algn="ctr">
            <a:solidFill>
              <a:srgbClr val="E6484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endParaRPr lang="en-US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322C0E3F-A4E3-61B1-EF40-FE0650BD9CC5}"/>
              </a:ext>
            </a:extLst>
          </p:cNvPr>
          <p:cNvSpPr/>
          <p:nvPr/>
        </p:nvSpPr>
        <p:spPr>
          <a:xfrm>
            <a:off x="4184910" y="1792373"/>
            <a:ext cx="712097" cy="483900"/>
          </a:xfrm>
          <a:prstGeom prst="roundRect">
            <a:avLst/>
          </a:prstGeom>
          <a:solidFill>
            <a:srgbClr val="D9D9D9"/>
          </a:solidFill>
          <a:ln w="12197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152">
                <a:solidFill>
                  <a:schemeClr val="tx1"/>
                </a:solidFill>
              </a:rPr>
              <a:t>Executor Pool</a:t>
            </a:r>
            <a:endParaRPr lang="en-US" sz="1152">
              <a:solidFill>
                <a:schemeClr val="tx1"/>
              </a:solidFill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4FD7195-6185-2432-CE67-D781727D6C28}"/>
              </a:ext>
            </a:extLst>
          </p:cNvPr>
          <p:cNvSpPr/>
          <p:nvPr/>
        </p:nvSpPr>
        <p:spPr>
          <a:xfrm>
            <a:off x="3635613" y="1761617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en-US" sz="1056"/>
              <a:t>5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6AF5787-35A5-F0E1-3B3C-57D9BF9C13E5}"/>
              </a:ext>
            </a:extLst>
          </p:cNvPr>
          <p:cNvSpPr/>
          <p:nvPr/>
        </p:nvSpPr>
        <p:spPr>
          <a:xfrm>
            <a:off x="3627521" y="2181677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4</a:t>
            </a:r>
            <a:endParaRPr lang="en-US" sz="1056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3A272E4-7518-E8B6-42EC-44856621D323}"/>
              </a:ext>
            </a:extLst>
          </p:cNvPr>
          <p:cNvGrpSpPr/>
          <p:nvPr/>
        </p:nvGrpSpPr>
        <p:grpSpPr>
          <a:xfrm>
            <a:off x="3343166" y="1969929"/>
            <a:ext cx="717722" cy="128789"/>
            <a:chOff x="3343166" y="2122320"/>
            <a:chExt cx="717722" cy="128789"/>
          </a:xfrm>
        </p:grpSpPr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48660CDA-B3BF-BB25-18C4-7F0455BE46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1261" y="2122320"/>
              <a:ext cx="709627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CD369A4-9706-A991-7CF4-2FD680B2BA9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343166" y="2251109"/>
              <a:ext cx="709627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6CC2E555-44ED-5BC5-77DC-068A6B5F391E}"/>
              </a:ext>
            </a:extLst>
          </p:cNvPr>
          <p:cNvSpPr/>
          <p:nvPr/>
        </p:nvSpPr>
        <p:spPr>
          <a:xfrm>
            <a:off x="2971254" y="2449494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3</a:t>
            </a:r>
            <a:endParaRPr lang="en-US" sz="1056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ABB9C73-A88D-90B7-9750-2D085E9C262D}"/>
              </a:ext>
            </a:extLst>
          </p:cNvPr>
          <p:cNvCxnSpPr>
            <a:cxnSpLocks/>
            <a:stCxn id="82" idx="0"/>
            <a:endCxn id="131" idx="2"/>
          </p:cNvCxnSpPr>
          <p:nvPr/>
        </p:nvCxnSpPr>
        <p:spPr>
          <a:xfrm flipV="1">
            <a:off x="2871190" y="2400992"/>
            <a:ext cx="0" cy="29557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A6B71DE-C0BA-75A5-6527-B49F03FEEE51}"/>
              </a:ext>
            </a:extLst>
          </p:cNvPr>
          <p:cNvCxnSpPr/>
          <p:nvPr/>
        </p:nvCxnSpPr>
        <p:spPr>
          <a:xfrm flipV="1">
            <a:off x="1699308" y="3419475"/>
            <a:ext cx="653367" cy="305994"/>
          </a:xfrm>
          <a:prstGeom prst="straightConnector1">
            <a:avLst/>
          </a:prstGeom>
          <a:ln w="6350" cap="flat" cmpd="sng" algn="ctr">
            <a:solidFill>
              <a:srgbClr val="CC0000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4808870-7017-88E0-DFA3-09B37B953566}"/>
              </a:ext>
            </a:extLst>
          </p:cNvPr>
          <p:cNvGrpSpPr/>
          <p:nvPr/>
        </p:nvGrpSpPr>
        <p:grpSpPr>
          <a:xfrm>
            <a:off x="2391118" y="3725470"/>
            <a:ext cx="960143" cy="733337"/>
            <a:chOff x="2391118" y="2887357"/>
            <a:chExt cx="960143" cy="733337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E0AF711-17DD-03F6-6B5F-1F2FDB2BF4DE}"/>
                </a:ext>
              </a:extLst>
            </p:cNvPr>
            <p:cNvSpPr/>
            <p:nvPr/>
          </p:nvSpPr>
          <p:spPr>
            <a:xfrm>
              <a:off x="2391118" y="2887357"/>
              <a:ext cx="960143" cy="733337"/>
            </a:xfrm>
            <a:prstGeom prst="roundRect">
              <a:avLst>
                <a:gd name="adj" fmla="val 6286"/>
              </a:avLst>
            </a:prstGeom>
            <a:solidFill>
              <a:srgbClr val="ACCAD0"/>
            </a:solidFill>
            <a:ln w="12197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172872" rIns="87819" bIns="43910" rtlCol="0" anchor="t"/>
            <a:lstStyle/>
            <a:p>
              <a:pPr algn="ctr"/>
              <a:endParaRPr lang="en-US" sz="1600"/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98336363-47DF-2F90-2A12-EC549BDF7254}"/>
                </a:ext>
              </a:extLst>
            </p:cNvPr>
            <p:cNvSpPr/>
            <p:nvPr/>
          </p:nvSpPr>
          <p:spPr>
            <a:xfrm>
              <a:off x="2515141" y="3012076"/>
              <a:ext cx="712096" cy="483900"/>
            </a:xfrm>
            <a:prstGeom prst="roundRect">
              <a:avLst/>
            </a:prstGeom>
            <a:solidFill>
              <a:srgbClr val="D9D9D9"/>
            </a:solidFill>
            <a:ln w="12197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152">
                  <a:solidFill>
                    <a:schemeClr val="tx1"/>
                  </a:solidFill>
                </a:rPr>
                <a:t>External</a:t>
              </a:r>
            </a:p>
            <a:p>
              <a:pPr algn="ctr"/>
              <a:r>
                <a:rPr lang="de-CH" sz="1152">
                  <a:solidFill>
                    <a:schemeClr val="tx1"/>
                  </a:solidFill>
                </a:rPr>
                <a:t>Task List</a:t>
              </a:r>
              <a:endParaRPr lang="en-US" sz="1152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6D31610-FEAC-B69B-3A2A-DD6685F5FDB7}"/>
              </a:ext>
            </a:extLst>
          </p:cNvPr>
          <p:cNvGrpSpPr/>
          <p:nvPr/>
        </p:nvGrpSpPr>
        <p:grpSpPr>
          <a:xfrm>
            <a:off x="3998876" y="2634202"/>
            <a:ext cx="1084166" cy="858056"/>
            <a:chOff x="4032124" y="2617790"/>
            <a:chExt cx="1084166" cy="858056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C4B7BC2-FA9D-F4AF-B446-CC622EE67E0C}"/>
                </a:ext>
              </a:extLst>
            </p:cNvPr>
            <p:cNvGrpSpPr/>
            <p:nvPr/>
          </p:nvGrpSpPr>
          <p:grpSpPr>
            <a:xfrm>
              <a:off x="4032124" y="2617790"/>
              <a:ext cx="960143" cy="733337"/>
              <a:chOff x="6310619" y="-1552575"/>
              <a:chExt cx="999732" cy="763575"/>
            </a:xfrm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AF9DF592-8C35-1B0F-B2C6-25051924EA32}"/>
                  </a:ext>
                </a:extLst>
              </p:cNvPr>
              <p:cNvSpPr/>
              <p:nvPr/>
            </p:nvSpPr>
            <p:spPr>
              <a:xfrm>
                <a:off x="6310619" y="-1552575"/>
                <a:ext cx="999732" cy="763575"/>
              </a:xfrm>
              <a:prstGeom prst="roundRect">
                <a:avLst>
                  <a:gd name="adj" fmla="val 6277"/>
                </a:avLst>
              </a:prstGeom>
              <a:solidFill>
                <a:srgbClr val="FFFBD1"/>
              </a:solidFill>
              <a:ln w="12197" cap="flat" cmpd="sng" algn="ctr">
                <a:solidFill>
                  <a:srgbClr val="FFEB2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819" tIns="43910" rIns="87819" bIns="4391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8D0521F5-152C-21BA-7346-5EE387A50EBA}"/>
                  </a:ext>
                </a:extLst>
              </p:cNvPr>
              <p:cNvSpPr/>
              <p:nvPr/>
            </p:nvSpPr>
            <p:spPr>
              <a:xfrm>
                <a:off x="6439756" y="-1422714"/>
                <a:ext cx="741458" cy="503853"/>
              </a:xfrm>
              <a:prstGeom prst="roundRect">
                <a:avLst/>
              </a:prstGeom>
              <a:solidFill>
                <a:srgbClr val="D9D9D9"/>
              </a:solidFill>
              <a:ln w="12197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CH" sz="1152">
                    <a:solidFill>
                      <a:schemeClr val="tx1"/>
                    </a:solidFill>
                  </a:rPr>
                  <a:t>Executor - Calculator</a:t>
                </a:r>
                <a:endParaRPr lang="en-US" sz="1152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5821825-A3AD-B9D7-78AF-7706D84D738D}"/>
                </a:ext>
              </a:extLst>
            </p:cNvPr>
            <p:cNvGrpSpPr/>
            <p:nvPr/>
          </p:nvGrpSpPr>
          <p:grpSpPr>
            <a:xfrm>
              <a:off x="4156147" y="2742509"/>
              <a:ext cx="960143" cy="733337"/>
              <a:chOff x="7361546" y="-1552575"/>
              <a:chExt cx="999732" cy="763575"/>
            </a:xfrm>
          </p:grpSpPr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97C8952A-3D78-E5C2-5E3D-293F005317C1}"/>
                  </a:ext>
                </a:extLst>
              </p:cNvPr>
              <p:cNvSpPr/>
              <p:nvPr/>
            </p:nvSpPr>
            <p:spPr>
              <a:xfrm>
                <a:off x="7361546" y="-1552575"/>
                <a:ext cx="999732" cy="763575"/>
              </a:xfrm>
              <a:prstGeom prst="roundRect">
                <a:avLst>
                  <a:gd name="adj" fmla="val 6277"/>
                </a:avLst>
              </a:prstGeom>
              <a:solidFill>
                <a:srgbClr val="FFFBD1"/>
              </a:solidFill>
              <a:ln w="12197" cap="flat" cmpd="sng" algn="ctr">
                <a:solidFill>
                  <a:srgbClr val="FFE81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819" tIns="43910" rIns="87819" bIns="4391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: Rounded Corners 157">
                <a:extLst>
                  <a:ext uri="{FF2B5EF4-FFF2-40B4-BE49-F238E27FC236}">
                    <a16:creationId xmlns:a16="http://schemas.microsoft.com/office/drawing/2014/main" id="{D66DC473-3B13-19E3-A56E-DE10E6F8BC77}"/>
                  </a:ext>
                </a:extLst>
              </p:cNvPr>
              <p:cNvSpPr/>
              <p:nvPr/>
            </p:nvSpPr>
            <p:spPr>
              <a:xfrm>
                <a:off x="7490682" y="-1422714"/>
                <a:ext cx="741458" cy="503853"/>
              </a:xfrm>
              <a:prstGeom prst="roundRect">
                <a:avLst/>
              </a:prstGeom>
              <a:solidFill>
                <a:srgbClr val="D9D9D9"/>
              </a:solidFill>
              <a:ln w="12197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CH" sz="1152">
                    <a:solidFill>
                      <a:schemeClr val="tx1"/>
                    </a:solidFill>
                  </a:rPr>
                  <a:t>Executor - ChatGPT</a:t>
                </a:r>
                <a:endParaRPr lang="en-US" sz="1152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D780F79-2682-9015-2D06-89A303080B1F}"/>
              </a:ext>
            </a:extLst>
          </p:cNvPr>
          <p:cNvCxnSpPr>
            <a:cxnSpLocks/>
          </p:cNvCxnSpPr>
          <p:nvPr/>
        </p:nvCxnSpPr>
        <p:spPr>
          <a:xfrm>
            <a:off x="3429000" y="2463800"/>
            <a:ext cx="508000" cy="39370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F14762B4-2910-FE3B-8A08-D51D7521557A}"/>
              </a:ext>
            </a:extLst>
          </p:cNvPr>
          <p:cNvSpPr/>
          <p:nvPr/>
        </p:nvSpPr>
        <p:spPr>
          <a:xfrm>
            <a:off x="916325" y="3451806"/>
            <a:ext cx="190532" cy="190532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en-US" sz="1056"/>
              <a:t>1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B1C5201F-D714-0850-142E-592AF6F39E52}"/>
              </a:ext>
            </a:extLst>
          </p:cNvPr>
          <p:cNvSpPr/>
          <p:nvPr/>
        </p:nvSpPr>
        <p:spPr>
          <a:xfrm>
            <a:off x="1813313" y="3356540"/>
            <a:ext cx="190532" cy="190532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en-US" sz="1056"/>
              <a:t>2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8748420-8A4C-6BF0-AD7F-2A6D24A13399}"/>
              </a:ext>
            </a:extLst>
          </p:cNvPr>
          <p:cNvSpPr/>
          <p:nvPr/>
        </p:nvSpPr>
        <p:spPr>
          <a:xfrm>
            <a:off x="6045200" y="3919871"/>
            <a:ext cx="2746136" cy="2000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300">
                <a:solidFill>
                  <a:srgbClr val="4D4D4D"/>
                </a:solidFill>
              </a:rPr>
              <a:t>Executor reads user input from Task List</a:t>
            </a:r>
            <a:endParaRPr lang="de-DE" sz="1200"/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2B2D3FB-45E2-A1DA-C84C-AE46F2134B91}"/>
              </a:ext>
            </a:extLst>
          </p:cNvPr>
          <p:cNvCxnSpPr>
            <a:cxnSpLocks/>
          </p:cNvCxnSpPr>
          <p:nvPr/>
        </p:nvCxnSpPr>
        <p:spPr>
          <a:xfrm>
            <a:off x="3343165" y="3073400"/>
            <a:ext cx="655711" cy="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97C8FB77-6A7E-A713-4079-DEFC5D5EAC7C}"/>
              </a:ext>
            </a:extLst>
          </p:cNvPr>
          <p:cNvSpPr/>
          <p:nvPr/>
        </p:nvSpPr>
        <p:spPr>
          <a:xfrm>
            <a:off x="3565749" y="2847790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7</a:t>
            </a:r>
            <a:endParaRPr lang="en-US" sz="1056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C9C0DA49-C6AB-FA10-5968-03830B1EFD53}"/>
              </a:ext>
            </a:extLst>
          </p:cNvPr>
          <p:cNvCxnSpPr>
            <a:cxnSpLocks/>
          </p:cNvCxnSpPr>
          <p:nvPr/>
        </p:nvCxnSpPr>
        <p:spPr>
          <a:xfrm flipH="1">
            <a:off x="3393187" y="3508972"/>
            <a:ext cx="705800" cy="495830"/>
          </a:xfrm>
          <a:prstGeom prst="straightConnector1">
            <a:avLst/>
          </a:prstGeom>
          <a:ln w="6099" cap="flat" cmpd="sng" algn="ctr">
            <a:solidFill>
              <a:srgbClr val="CC0000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F9FA47A-66F0-0BB5-E5C3-6DE335FB4C05}"/>
              </a:ext>
            </a:extLst>
          </p:cNvPr>
          <p:cNvCxnSpPr>
            <a:cxnSpLocks/>
          </p:cNvCxnSpPr>
          <p:nvPr/>
        </p:nvCxnSpPr>
        <p:spPr>
          <a:xfrm rot="10800000">
            <a:off x="3343165" y="3240200"/>
            <a:ext cx="655711" cy="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AD948D4D-4D3C-BEF1-9952-5837EE557143}"/>
              </a:ext>
            </a:extLst>
          </p:cNvPr>
          <p:cNvSpPr/>
          <p:nvPr/>
        </p:nvSpPr>
        <p:spPr>
          <a:xfrm>
            <a:off x="3565749" y="3261274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en-US" sz="1056"/>
              <a:t>8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F55CBA02-7579-7D96-7308-06E7C5D976B6}"/>
              </a:ext>
            </a:extLst>
          </p:cNvPr>
          <p:cNvSpPr/>
          <p:nvPr/>
        </p:nvSpPr>
        <p:spPr>
          <a:xfrm>
            <a:off x="3830805" y="3711471"/>
            <a:ext cx="190532" cy="190532"/>
          </a:xfrm>
          <a:prstGeom prst="ellips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en-US" sz="1056"/>
              <a:t>8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DB1822F-2146-A2A7-22C2-D7126909F2C3}"/>
              </a:ext>
            </a:extLst>
          </p:cNvPr>
          <p:cNvGrpSpPr/>
          <p:nvPr/>
        </p:nvGrpSpPr>
        <p:grpSpPr>
          <a:xfrm>
            <a:off x="5648245" y="4247848"/>
            <a:ext cx="257100" cy="257101"/>
            <a:chOff x="5648245" y="4092137"/>
            <a:chExt cx="257100" cy="25710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46AA696-BA2A-EC63-DEE3-B30A8ADC978F}"/>
                </a:ext>
              </a:extLst>
            </p:cNvPr>
            <p:cNvSpPr/>
            <p:nvPr/>
          </p:nvSpPr>
          <p:spPr>
            <a:xfrm>
              <a:off x="5648245" y="4092137"/>
              <a:ext cx="257100" cy="257100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endParaRPr lang="en-US" sz="1100"/>
            </a:p>
          </p:txBody>
        </p:sp>
        <p:sp>
          <p:nvSpPr>
            <p:cNvPr id="187" name="Partial Circle 186">
              <a:extLst>
                <a:ext uri="{FF2B5EF4-FFF2-40B4-BE49-F238E27FC236}">
                  <a16:creationId xmlns:a16="http://schemas.microsoft.com/office/drawing/2014/main" id="{FC107003-DE6B-2910-0EFC-8E82A07299D9}"/>
                </a:ext>
              </a:extLst>
            </p:cNvPr>
            <p:cNvSpPr/>
            <p:nvPr/>
          </p:nvSpPr>
          <p:spPr>
            <a:xfrm rot="16200000">
              <a:off x="5648245" y="4092138"/>
              <a:ext cx="257100" cy="257100"/>
            </a:xfrm>
            <a:prstGeom prst="pie">
              <a:avLst>
                <a:gd name="adj1" fmla="val 0"/>
                <a:gd name="adj2" fmla="val 10800000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0F36125-40B7-91CC-0D41-8120935FE85C}"/>
                </a:ext>
              </a:extLst>
            </p:cNvPr>
            <p:cNvSpPr txBox="1"/>
            <p:nvPr/>
          </p:nvSpPr>
          <p:spPr>
            <a:xfrm>
              <a:off x="5648245" y="4128354"/>
              <a:ext cx="257100" cy="184666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de-CH" sz="1200">
                  <a:solidFill>
                    <a:schemeClr val="bg1"/>
                  </a:solidFill>
                </a:rPr>
                <a:t>8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260C960-2868-0815-822A-1EB4E8571AFF}"/>
              </a:ext>
            </a:extLst>
          </p:cNvPr>
          <p:cNvSpPr/>
          <p:nvPr/>
        </p:nvSpPr>
        <p:spPr>
          <a:xfrm>
            <a:off x="5549900" y="1352448"/>
            <a:ext cx="3418838" cy="885928"/>
          </a:xfrm>
          <a:prstGeom prst="rect">
            <a:avLst/>
          </a:prstGeom>
          <a:noFill/>
          <a:ln w="12700" cap="flat" cmpd="sng" algn="ctr">
            <a:solidFill>
              <a:srgbClr val="CC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4C12028-155A-7A5B-A06B-229C93FF4EC5}"/>
              </a:ext>
            </a:extLst>
          </p:cNvPr>
          <p:cNvSpPr/>
          <p:nvPr/>
        </p:nvSpPr>
        <p:spPr>
          <a:xfrm>
            <a:off x="5549900" y="4188931"/>
            <a:ext cx="3418838" cy="411644"/>
          </a:xfrm>
          <a:prstGeom prst="rect">
            <a:avLst/>
          </a:prstGeom>
          <a:noFill/>
          <a:ln w="12700" cap="flat" cmpd="sng" algn="ctr">
            <a:solidFill>
              <a:srgbClr val="CC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3733A40F-00A3-2716-E46E-7947062BC9A6}"/>
              </a:ext>
            </a:extLst>
          </p:cNvPr>
          <p:cNvSpPr/>
          <p:nvPr/>
        </p:nvSpPr>
        <p:spPr>
          <a:xfrm>
            <a:off x="3497068" y="2509327"/>
            <a:ext cx="190532" cy="1905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056"/>
              <a:t>6</a:t>
            </a:r>
            <a:endParaRPr lang="en-US" sz="105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D8752-7F6D-2E6B-5700-32333D8D855A}"/>
              </a:ext>
            </a:extLst>
          </p:cNvPr>
          <p:cNvSpPr/>
          <p:nvPr/>
        </p:nvSpPr>
        <p:spPr>
          <a:xfrm>
            <a:off x="386336" y="1411179"/>
            <a:ext cx="1467864" cy="1930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200" i="1">
                <a:solidFill>
                  <a:srgbClr val="A0A0A0"/>
                </a:solidFill>
              </a:rPr>
              <a:t>ADRs 15</a:t>
            </a:r>
            <a:endParaRPr lang="en-US" sz="1200" i="1">
              <a:solidFill>
                <a:srgbClr val="A0A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90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9CE71A-C8F8-C3C4-4439-ECF827C12E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5334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9CE71A-C8F8-C3C4-4439-ECF827C12E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9BDCAB3-C202-EB4E-0DAD-730A448B1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985" y="376238"/>
            <a:ext cx="5822239" cy="609662"/>
          </a:xfrm>
        </p:spPr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Communication Flows | </a:t>
            </a:r>
            <a:r>
              <a:rPr lang="en-US"/>
              <a:t>Crawling via Semantic Hypermedia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955C9-7F9A-1AF7-1051-04762F08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13</a:t>
            </a:fld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C6CF1A-F52A-6630-2439-CCC5F40E189F}"/>
              </a:ext>
            </a:extLst>
          </p:cNvPr>
          <p:cNvCxnSpPr>
            <a:cxnSpLocks/>
          </p:cNvCxnSpPr>
          <p:nvPr/>
        </p:nvCxnSpPr>
        <p:spPr>
          <a:xfrm>
            <a:off x="8376411" y="1012113"/>
            <a:ext cx="420652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5A83D4-24DE-D72B-0182-75C766A7B044}"/>
              </a:ext>
            </a:extLst>
          </p:cNvPr>
          <p:cNvCxnSpPr>
            <a:cxnSpLocks/>
          </p:cNvCxnSpPr>
          <p:nvPr/>
        </p:nvCxnSpPr>
        <p:spPr>
          <a:xfrm>
            <a:off x="8384181" y="1222047"/>
            <a:ext cx="412877" cy="77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917A251-1FAC-2EBE-A06F-7C7A2ECDA2AF}"/>
              </a:ext>
            </a:extLst>
          </p:cNvPr>
          <p:cNvSpPr txBox="1"/>
          <p:nvPr/>
        </p:nvSpPr>
        <p:spPr>
          <a:xfrm>
            <a:off x="7558424" y="884206"/>
            <a:ext cx="75422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050"/>
              <a:t>Query</a:t>
            </a:r>
            <a:endParaRPr lang="en-US" sz="10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7F4B7D-CCC7-22AC-FCCE-F15C09FBFE1B}"/>
              </a:ext>
            </a:extLst>
          </p:cNvPr>
          <p:cNvSpPr txBox="1"/>
          <p:nvPr/>
        </p:nvSpPr>
        <p:spPr>
          <a:xfrm>
            <a:off x="7488444" y="1104089"/>
            <a:ext cx="82809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050"/>
              <a:t>Advertise</a:t>
            </a:r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5A0668-8E05-B6A3-3631-03D09643B343}"/>
              </a:ext>
            </a:extLst>
          </p:cNvPr>
          <p:cNvSpPr/>
          <p:nvPr/>
        </p:nvSpPr>
        <p:spPr>
          <a:xfrm>
            <a:off x="0" y="0"/>
            <a:ext cx="2578100" cy="51435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986A3-AB4B-2357-73E5-FD12228C3640}"/>
              </a:ext>
            </a:extLst>
          </p:cNvPr>
          <p:cNvSpPr txBox="1"/>
          <p:nvPr/>
        </p:nvSpPr>
        <p:spPr>
          <a:xfrm>
            <a:off x="384886" y="525036"/>
            <a:ext cx="1951914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solidFill>
                  <a:schemeClr val="bg1"/>
                </a:solidFill>
                <a:ea typeface="+mn-lt"/>
                <a:cs typeface="+mn-lt"/>
              </a:rPr>
              <a:t>High-level process:</a:t>
            </a:r>
          </a:p>
          <a:p>
            <a:pPr marL="285750" indent="-198438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Crawl through auction feeds </a:t>
            </a:r>
          </a:p>
          <a:p>
            <a:pPr marL="285750" indent="-198438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Interpret the semantic content of headers</a:t>
            </a:r>
          </a:p>
          <a:p>
            <a:pPr marL="285750" indent="-198438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Subscribe to topics </a:t>
            </a:r>
            <a:br>
              <a:rPr lang="en-GB" sz="14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of interest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6988A1-338F-7487-3EE4-03C43990B919}"/>
              </a:ext>
            </a:extLst>
          </p:cNvPr>
          <p:cNvSpPr txBox="1"/>
          <p:nvPr/>
        </p:nvSpPr>
        <p:spPr>
          <a:xfrm>
            <a:off x="384886" y="2175680"/>
            <a:ext cx="195191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HTTP link headers are used to understand the types of resources they reference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3C01E9-3157-8DC6-1F4D-969B81C02318}"/>
              </a:ext>
            </a:extLst>
          </p:cNvPr>
          <p:cNvSpPr txBox="1"/>
          <p:nvPr/>
        </p:nvSpPr>
        <p:spPr>
          <a:xfrm>
            <a:off x="384886" y="3179994"/>
            <a:ext cx="195191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Decisions are made based on the semantic information extracted from these link header and whether it aligns with the client’s current interests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39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1BBC4C04-2D4F-20EB-C94F-8D73430BAB9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4266356-79A4-91D7-7E1B-2B913FFEF31B}"/>
              </a:ext>
            </a:extLst>
          </p:cNvPr>
          <p:cNvSpPr/>
          <p:nvPr/>
        </p:nvSpPr>
        <p:spPr>
          <a:xfrm>
            <a:off x="2962985" y="1065894"/>
            <a:ext cx="1467864" cy="1930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200" i="1">
                <a:solidFill>
                  <a:srgbClr val="A0A0A0"/>
                </a:solidFill>
              </a:rPr>
              <a:t>ADRs 16</a:t>
            </a:r>
            <a:endParaRPr lang="en-US" sz="1200" i="1">
              <a:solidFill>
                <a:srgbClr val="A0A0A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60811E4-3FFB-BC05-E7DF-646DAABB6082}"/>
              </a:ext>
            </a:extLst>
          </p:cNvPr>
          <p:cNvGrpSpPr/>
          <p:nvPr/>
        </p:nvGrpSpPr>
        <p:grpSpPr>
          <a:xfrm>
            <a:off x="3434340" y="3583227"/>
            <a:ext cx="4454198" cy="927930"/>
            <a:chOff x="3434340" y="3583227"/>
            <a:chExt cx="4454198" cy="92793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1B97571-C557-E1CF-FA79-60A94BB216C7}"/>
                </a:ext>
              </a:extLst>
            </p:cNvPr>
            <p:cNvGrpSpPr/>
            <p:nvPr/>
          </p:nvGrpSpPr>
          <p:grpSpPr>
            <a:xfrm>
              <a:off x="3434340" y="3600723"/>
              <a:ext cx="1077684" cy="847452"/>
              <a:chOff x="3434340" y="3600723"/>
              <a:chExt cx="1077684" cy="84745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E2021B-11E2-D199-FEAB-B1CCF59714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4340" y="3600723"/>
                <a:ext cx="639616" cy="701"/>
              </a:xfrm>
              <a:prstGeom prst="straightConnector1">
                <a:avLst/>
              </a:prstGeom>
              <a:ln w="5715">
                <a:solidFill>
                  <a:schemeClr val="bg1">
                    <a:lumMod val="50000"/>
                  </a:schemeClr>
                </a:solidFill>
                <a:prstDash val="dash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94C02EB-AC46-1286-0C81-8303B2A61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7828" y="4052090"/>
                <a:ext cx="4196" cy="396085"/>
              </a:xfrm>
              <a:prstGeom prst="straightConnector1">
                <a:avLst/>
              </a:prstGeom>
              <a:ln w="5715">
                <a:solidFill>
                  <a:schemeClr val="bg1">
                    <a:lumMod val="50000"/>
                  </a:schemeClr>
                </a:solidFill>
                <a:prstDash val="dash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3C624CB-C525-95BA-5DED-FB65A55C37C8}"/>
                </a:ext>
              </a:extLst>
            </p:cNvPr>
            <p:cNvGrpSpPr/>
            <p:nvPr/>
          </p:nvGrpSpPr>
          <p:grpSpPr>
            <a:xfrm>
              <a:off x="6820653" y="3583227"/>
              <a:ext cx="1067885" cy="927930"/>
              <a:chOff x="6820653" y="3583227"/>
              <a:chExt cx="1067885" cy="927930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D573D7B-86A7-6A8F-E936-B9F97C11E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0653" y="4115072"/>
                <a:ext cx="4196" cy="396085"/>
              </a:xfrm>
              <a:prstGeom prst="straightConnector1">
                <a:avLst/>
              </a:prstGeom>
              <a:ln w="5715">
                <a:solidFill>
                  <a:schemeClr val="bg1">
                    <a:lumMod val="50000"/>
                  </a:schemeClr>
                </a:solidFill>
                <a:prstDash val="dash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9399790-E41B-3486-BE2A-11F5FE0B5F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4526" y="3583227"/>
                <a:ext cx="634012" cy="701"/>
              </a:xfrm>
              <a:prstGeom prst="straightConnector1">
                <a:avLst/>
              </a:prstGeom>
              <a:ln w="5715">
                <a:solidFill>
                  <a:schemeClr val="bg1">
                    <a:lumMod val="50000"/>
                  </a:schemeClr>
                </a:solidFill>
                <a:prstDash val="dash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3603260-9678-7FA1-7DC8-5D23C9D10FDB}"/>
              </a:ext>
            </a:extLst>
          </p:cNvPr>
          <p:cNvGrpSpPr/>
          <p:nvPr/>
        </p:nvGrpSpPr>
        <p:grpSpPr>
          <a:xfrm>
            <a:off x="4163529" y="2267614"/>
            <a:ext cx="3839504" cy="2101448"/>
            <a:chOff x="4163529" y="2267614"/>
            <a:chExt cx="3839504" cy="210144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A96E9A0-06BF-7DED-7FD3-9CE038219F56}"/>
                </a:ext>
              </a:extLst>
            </p:cNvPr>
            <p:cNvGrpSpPr/>
            <p:nvPr/>
          </p:nvGrpSpPr>
          <p:grpSpPr>
            <a:xfrm>
              <a:off x="4163529" y="2267614"/>
              <a:ext cx="2991624" cy="1711347"/>
              <a:chOff x="4163529" y="2267614"/>
              <a:chExt cx="2991624" cy="171134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8D70AFF-20CC-B1C8-BCA1-58383E4AF8F6}"/>
                  </a:ext>
                </a:extLst>
              </p:cNvPr>
              <p:cNvSpPr/>
              <p:nvPr/>
            </p:nvSpPr>
            <p:spPr>
              <a:xfrm>
                <a:off x="4163529" y="3251176"/>
                <a:ext cx="685799" cy="69979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080" b="1"/>
                  <a:t>Group 2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8A3F2A7-F2D6-51DB-A187-8B8F92938C8C}"/>
                  </a:ext>
                </a:extLst>
              </p:cNvPr>
              <p:cNvSpPr/>
              <p:nvPr/>
            </p:nvSpPr>
            <p:spPr>
              <a:xfrm>
                <a:off x="6469354" y="3279166"/>
                <a:ext cx="685799" cy="69979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080" b="1"/>
                  <a:t>Group 3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41D0023-1150-6CA3-2129-FF9DE3675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89917" y="2267614"/>
                <a:ext cx="1570343" cy="1060891"/>
              </a:xfrm>
              <a:prstGeom prst="straightConnector1">
                <a:avLst/>
              </a:prstGeom>
              <a:ln w="5715">
                <a:solidFill>
                  <a:schemeClr val="bg1">
                    <a:lumMod val="50000"/>
                  </a:schemeClr>
                </a:solidFill>
                <a:prstDash val="dash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2726A66-E2F4-7183-0951-E1E9F34B8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3858" y="2442561"/>
                <a:ext cx="2800" cy="721492"/>
              </a:xfrm>
              <a:prstGeom prst="straightConnector1">
                <a:avLst/>
              </a:prstGeom>
              <a:ln w="5715">
                <a:solidFill>
                  <a:schemeClr val="bg1">
                    <a:lumMod val="50000"/>
                  </a:schemeClr>
                </a:solidFill>
                <a:prstDash val="dash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45425F-E23E-C44F-7FC6-45D20466FA9C}"/>
                </a:ext>
              </a:extLst>
            </p:cNvPr>
            <p:cNvSpPr/>
            <p:nvPr/>
          </p:nvSpPr>
          <p:spPr>
            <a:xfrm>
              <a:off x="7109164" y="3870920"/>
              <a:ext cx="893869" cy="221723"/>
            </a:xfrm>
            <a:prstGeom prst="roundRect">
              <a:avLst>
                <a:gd name="adj" fmla="val 20890"/>
              </a:avLst>
            </a:prstGeom>
            <a:solidFill>
              <a:srgbClr val="ACCAD0"/>
            </a:solidFill>
            <a:ln w="12197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90" i="1">
                  <a:solidFill>
                    <a:schemeClr val="tx1"/>
                  </a:solidFill>
                </a:rPr>
                <a:t>Talking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1DA0EC-7B02-E299-B74D-71773ED3D428}"/>
                </a:ext>
              </a:extLst>
            </p:cNvPr>
            <p:cNvSpPr/>
            <p:nvPr/>
          </p:nvSpPr>
          <p:spPr>
            <a:xfrm>
              <a:off x="7109164" y="4147339"/>
              <a:ext cx="893869" cy="221723"/>
            </a:xfrm>
            <a:prstGeom prst="roundRect">
              <a:avLst>
                <a:gd name="adj" fmla="val 20890"/>
              </a:avLst>
            </a:prstGeom>
            <a:solidFill>
              <a:srgbClr val="ACCAD0"/>
            </a:solidFill>
            <a:ln w="12197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90" i="1">
                  <a:solidFill>
                    <a:schemeClr val="tx1"/>
                  </a:solidFill>
                </a:rPr>
                <a:t>Experimenting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EF57A4F-8625-643A-7731-037058562274}"/>
                </a:ext>
              </a:extLst>
            </p:cNvPr>
            <p:cNvSpPr/>
            <p:nvPr/>
          </p:nvSpPr>
          <p:spPr>
            <a:xfrm>
              <a:off x="4820297" y="3870920"/>
              <a:ext cx="893869" cy="221723"/>
            </a:xfrm>
            <a:prstGeom prst="roundRect">
              <a:avLst>
                <a:gd name="adj" fmla="val 20890"/>
              </a:avLst>
            </a:prstGeom>
            <a:solidFill>
              <a:srgbClr val="ACCAD0"/>
            </a:solidFill>
            <a:ln w="12197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90" i="1">
                  <a:solidFill>
                    <a:schemeClr val="tx1"/>
                  </a:solidFill>
                </a:rPr>
                <a:t>Joking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42CDCEF-0BA9-9A30-2F89-4F828C213177}"/>
                </a:ext>
              </a:extLst>
            </p:cNvPr>
            <p:cNvSpPr/>
            <p:nvPr/>
          </p:nvSpPr>
          <p:spPr>
            <a:xfrm>
              <a:off x="4820296" y="4147339"/>
              <a:ext cx="893869" cy="221723"/>
            </a:xfrm>
            <a:prstGeom prst="roundRect">
              <a:avLst>
                <a:gd name="adj" fmla="val 20890"/>
              </a:avLst>
            </a:prstGeom>
            <a:solidFill>
              <a:srgbClr val="ACCAD0"/>
            </a:solidFill>
            <a:ln w="12197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90" i="1">
                  <a:solidFill>
                    <a:schemeClr val="tx1"/>
                  </a:solidFill>
                </a:rPr>
                <a:t>Calculating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32EB05-8936-896F-0671-0EF228D98A57}"/>
              </a:ext>
            </a:extLst>
          </p:cNvPr>
          <p:cNvGrpSpPr/>
          <p:nvPr/>
        </p:nvGrpSpPr>
        <p:grpSpPr>
          <a:xfrm>
            <a:off x="2821688" y="1596160"/>
            <a:ext cx="1096912" cy="1559439"/>
            <a:chOff x="2821688" y="1596160"/>
            <a:chExt cx="1096912" cy="15594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3F59333-E311-3287-E466-8F29371091ED}"/>
                </a:ext>
              </a:extLst>
            </p:cNvPr>
            <p:cNvSpPr/>
            <p:nvPr/>
          </p:nvSpPr>
          <p:spPr>
            <a:xfrm>
              <a:off x="3232801" y="1596160"/>
              <a:ext cx="685799" cy="69979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080" b="1"/>
                <a:t>Our Group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4A15EC-E1ED-A196-7653-2042EED754B5}"/>
                </a:ext>
              </a:extLst>
            </p:cNvPr>
            <p:cNvSpPr/>
            <p:nvPr/>
          </p:nvSpPr>
          <p:spPr>
            <a:xfrm>
              <a:off x="2821689" y="2378008"/>
              <a:ext cx="893869" cy="221723"/>
            </a:xfrm>
            <a:prstGeom prst="roundRect">
              <a:avLst>
                <a:gd name="adj" fmla="val 20890"/>
              </a:avLst>
            </a:prstGeom>
            <a:solidFill>
              <a:srgbClr val="FFFBD1"/>
            </a:solidFill>
            <a:ln w="11430" cap="flat" cmpd="sng" algn="ctr">
              <a:solidFill>
                <a:srgbClr val="FFEB2D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r>
                <a:rPr lang="en-US" sz="990" i="1">
                  <a:solidFill>
                    <a:schemeClr val="tx1"/>
                  </a:solidFill>
                </a:rPr>
                <a:t>Calculating</a:t>
              </a:r>
              <a:endParaRPr lang="en-US" sz="99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3FF57FD-8388-8D82-2519-D4D6F822697C}"/>
                </a:ext>
              </a:extLst>
            </p:cNvPr>
            <p:cNvSpPr/>
            <p:nvPr/>
          </p:nvSpPr>
          <p:spPr>
            <a:xfrm>
              <a:off x="2821688" y="2654427"/>
              <a:ext cx="893869" cy="221723"/>
            </a:xfrm>
            <a:prstGeom prst="roundRect">
              <a:avLst>
                <a:gd name="adj" fmla="val 20890"/>
              </a:avLst>
            </a:prstGeom>
            <a:solidFill>
              <a:srgbClr val="FFFBD1"/>
            </a:solidFill>
            <a:ln w="11430" cap="flat" cmpd="sng" algn="ctr">
              <a:solidFill>
                <a:srgbClr val="FFEB2D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r>
                <a:rPr lang="en-US" sz="990" i="1">
                  <a:solidFill>
                    <a:schemeClr val="tx1"/>
                  </a:solidFill>
                </a:rPr>
                <a:t>Prompting</a:t>
              </a:r>
              <a:endParaRPr lang="en-US" sz="99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77F682C-6802-3A02-7C6B-21AEACA7E4B1}"/>
                </a:ext>
              </a:extLst>
            </p:cNvPr>
            <p:cNvSpPr/>
            <p:nvPr/>
          </p:nvSpPr>
          <p:spPr>
            <a:xfrm>
              <a:off x="2821688" y="2933876"/>
              <a:ext cx="893869" cy="221723"/>
            </a:xfrm>
            <a:prstGeom prst="roundRect">
              <a:avLst>
                <a:gd name="adj" fmla="val 20890"/>
              </a:avLst>
            </a:prstGeom>
            <a:solidFill>
              <a:srgbClr val="FFFBD1"/>
            </a:solidFill>
            <a:ln w="11430" cap="flat" cmpd="sng" algn="ctr">
              <a:solidFill>
                <a:srgbClr val="FFEB2D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r>
                <a:rPr lang="en-US" sz="990" i="1">
                  <a:solidFill>
                    <a:schemeClr val="tx1"/>
                  </a:solidFill>
                </a:rPr>
                <a:t>…</a:t>
              </a:r>
              <a:endParaRPr lang="en-US" sz="99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2A587C-CEFC-C111-8378-A445F694629B}"/>
              </a:ext>
            </a:extLst>
          </p:cNvPr>
          <p:cNvGrpSpPr/>
          <p:nvPr/>
        </p:nvGrpSpPr>
        <p:grpSpPr>
          <a:xfrm>
            <a:off x="4028471" y="1638146"/>
            <a:ext cx="3974563" cy="1082898"/>
            <a:chOff x="4028471" y="1638146"/>
            <a:chExt cx="3974563" cy="10828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94F08F-DC75-3869-595E-B3967800A3C3}"/>
                </a:ext>
              </a:extLst>
            </p:cNvPr>
            <p:cNvSpPr/>
            <p:nvPr/>
          </p:nvSpPr>
          <p:spPr>
            <a:xfrm>
              <a:off x="7109165" y="2222902"/>
              <a:ext cx="893869" cy="221723"/>
            </a:xfrm>
            <a:prstGeom prst="roundRect">
              <a:avLst>
                <a:gd name="adj" fmla="val 20890"/>
              </a:avLst>
            </a:prstGeom>
            <a:solidFill>
              <a:srgbClr val="ACCAD0"/>
            </a:solidFill>
            <a:ln w="12197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90" i="1">
                  <a:solidFill>
                    <a:schemeClr val="tx1"/>
                  </a:solidFill>
                </a:rPr>
                <a:t>Joking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9BEBDB6-7EE8-5845-E0C6-3DF091A50B55}"/>
                </a:ext>
              </a:extLst>
            </p:cNvPr>
            <p:cNvSpPr/>
            <p:nvPr/>
          </p:nvSpPr>
          <p:spPr>
            <a:xfrm>
              <a:off x="7109164" y="2499321"/>
              <a:ext cx="893869" cy="221723"/>
            </a:xfrm>
            <a:prstGeom prst="roundRect">
              <a:avLst>
                <a:gd name="adj" fmla="val 20890"/>
              </a:avLst>
            </a:prstGeom>
            <a:solidFill>
              <a:srgbClr val="ACCAD0"/>
            </a:solidFill>
            <a:ln w="12197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90" i="1">
                  <a:solidFill>
                    <a:schemeClr val="tx1"/>
                  </a:solidFill>
                </a:rPr>
                <a:t>Explaining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D76F9FB-BE61-3BB3-9B1F-60E92FC6B261}"/>
                </a:ext>
              </a:extLst>
            </p:cNvPr>
            <p:cNvGrpSpPr/>
            <p:nvPr/>
          </p:nvGrpSpPr>
          <p:grpSpPr>
            <a:xfrm>
              <a:off x="4028471" y="1638146"/>
              <a:ext cx="3126683" cy="699795"/>
              <a:chOff x="4028471" y="1638146"/>
              <a:chExt cx="3126683" cy="69979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3C6E31-2105-5C02-DCFF-696D5DCD3F06}"/>
                  </a:ext>
                </a:extLst>
              </p:cNvPr>
              <p:cNvSpPr/>
              <p:nvPr/>
            </p:nvSpPr>
            <p:spPr>
              <a:xfrm>
                <a:off x="6469355" y="1638146"/>
                <a:ext cx="685799" cy="69979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080" b="1"/>
                  <a:t>Group 1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0043496-4DBE-81BC-6B5A-C872362993DB}"/>
                  </a:ext>
                </a:extLst>
              </p:cNvPr>
              <p:cNvCxnSpPr/>
              <p:nvPr/>
            </p:nvCxnSpPr>
            <p:spPr>
              <a:xfrm>
                <a:off x="4028471" y="1970202"/>
                <a:ext cx="2289029" cy="4199"/>
              </a:xfrm>
              <a:prstGeom prst="straightConnector1">
                <a:avLst/>
              </a:prstGeom>
              <a:ln w="5715"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1A7CCA3-1BB9-B2FF-2A93-B8F1EF15F13A}"/>
                  </a:ext>
                </a:extLst>
              </p:cNvPr>
              <p:cNvSpPr/>
              <p:nvPr/>
            </p:nvSpPr>
            <p:spPr>
              <a:xfrm>
                <a:off x="5089289" y="1888605"/>
                <a:ext cx="167393" cy="1673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/>
              <a:lstStyle/>
              <a:p>
                <a:pPr algn="ctr"/>
                <a:r>
                  <a:rPr lang="de-CH" sz="945"/>
                  <a:t>1</a:t>
                </a:r>
                <a:endParaRPr lang="en-US" sz="945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F092A1-0993-AE77-E68E-FBDAB9B55350}"/>
              </a:ext>
            </a:extLst>
          </p:cNvPr>
          <p:cNvGrpSpPr/>
          <p:nvPr/>
        </p:nvGrpSpPr>
        <p:grpSpPr>
          <a:xfrm>
            <a:off x="3881695" y="2264783"/>
            <a:ext cx="2561071" cy="1170794"/>
            <a:chOff x="3881695" y="2264783"/>
            <a:chExt cx="2561071" cy="117079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FE3447B-7349-CF0B-DBAD-282A36174391}"/>
                </a:ext>
              </a:extLst>
            </p:cNvPr>
            <p:cNvCxnSpPr>
              <a:cxnSpLocks/>
            </p:cNvCxnSpPr>
            <p:nvPr/>
          </p:nvCxnSpPr>
          <p:spPr>
            <a:xfrm>
              <a:off x="3901106" y="2264783"/>
              <a:ext cx="2541660" cy="1170794"/>
            </a:xfrm>
            <a:prstGeom prst="straightConnector1">
              <a:avLst/>
            </a:prstGeom>
            <a:ln w="5715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B7165B-F501-7F35-60A7-DB816E139382}"/>
                </a:ext>
              </a:extLst>
            </p:cNvPr>
            <p:cNvCxnSpPr>
              <a:cxnSpLocks/>
            </p:cNvCxnSpPr>
            <p:nvPr/>
          </p:nvCxnSpPr>
          <p:spPr>
            <a:xfrm>
              <a:off x="3881695" y="2295955"/>
              <a:ext cx="472557" cy="884039"/>
            </a:xfrm>
            <a:prstGeom prst="straightConnector1">
              <a:avLst/>
            </a:prstGeom>
            <a:ln w="5715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5A07606-2BD1-77A5-56C5-5EBDF16A1C7C}"/>
                </a:ext>
              </a:extLst>
            </p:cNvPr>
            <p:cNvSpPr/>
            <p:nvPr/>
          </p:nvSpPr>
          <p:spPr>
            <a:xfrm>
              <a:off x="5088239" y="2766483"/>
              <a:ext cx="167393" cy="16739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r>
                <a:rPr lang="de-CH" sz="945"/>
                <a:t>2</a:t>
              </a:r>
              <a:endParaRPr lang="en-US" sz="945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02E99CC-B083-8B9E-6953-6E47191D2B3C}"/>
                </a:ext>
              </a:extLst>
            </p:cNvPr>
            <p:cNvSpPr/>
            <p:nvPr/>
          </p:nvSpPr>
          <p:spPr>
            <a:xfrm>
              <a:off x="4106663" y="2780880"/>
              <a:ext cx="167393" cy="16739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r>
                <a:rPr lang="de-CH" sz="945"/>
                <a:t>2</a:t>
              </a:r>
              <a:endParaRPr lang="en-US" sz="945"/>
            </a:p>
          </p:txBody>
        </p:sp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7534791-1615-A7C2-9C07-087FB8F47B86}"/>
              </a:ext>
            </a:extLst>
          </p:cNvPr>
          <p:cNvSpPr/>
          <p:nvPr/>
        </p:nvSpPr>
        <p:spPr>
          <a:xfrm>
            <a:off x="8399162" y="1395745"/>
            <a:ext cx="382916" cy="94983"/>
          </a:xfrm>
          <a:prstGeom prst="roundRect">
            <a:avLst>
              <a:gd name="adj" fmla="val 20890"/>
            </a:avLst>
          </a:prstGeom>
          <a:solidFill>
            <a:srgbClr val="FFFBD1"/>
          </a:solidFill>
          <a:ln w="12700" cap="flat" cmpd="sng" algn="ctr">
            <a:solidFill>
              <a:srgbClr val="FFEB2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1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D79F5-AF00-496F-65EA-1679FE2DA24C}"/>
              </a:ext>
            </a:extLst>
          </p:cNvPr>
          <p:cNvSpPr txBox="1"/>
          <p:nvPr/>
        </p:nvSpPr>
        <p:spPr>
          <a:xfrm>
            <a:off x="6943014" y="1316278"/>
            <a:ext cx="137352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050"/>
              <a:t>Topics of interest</a:t>
            </a:r>
            <a:endParaRPr lang="en-US" sz="105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4F24109-BDE8-4923-A8D4-6E5C5073D0F3}"/>
              </a:ext>
            </a:extLst>
          </p:cNvPr>
          <p:cNvSpPr/>
          <p:nvPr/>
        </p:nvSpPr>
        <p:spPr>
          <a:xfrm>
            <a:off x="8399162" y="1607935"/>
            <a:ext cx="382916" cy="94983"/>
          </a:xfrm>
          <a:prstGeom prst="roundRect">
            <a:avLst>
              <a:gd name="adj" fmla="val 20890"/>
            </a:avLst>
          </a:prstGeom>
          <a:solidFill>
            <a:srgbClr val="ACCAD0"/>
          </a:solidFill>
          <a:ln w="12197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172872" rIns="87819" bIns="43910" rtlCol="0" anchor="t"/>
          <a:lstStyle/>
          <a:p>
            <a:pPr algn="ctr"/>
            <a:endParaRPr lang="en-US" sz="16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BB8F62-5BF1-A829-372C-21DA75749942}"/>
              </a:ext>
            </a:extLst>
          </p:cNvPr>
          <p:cNvSpPr txBox="1"/>
          <p:nvPr/>
        </p:nvSpPr>
        <p:spPr>
          <a:xfrm>
            <a:off x="6943014" y="1528468"/>
            <a:ext cx="137352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050"/>
              <a:t>Topics to publish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402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Key Architecture Changes</a:t>
            </a:r>
            <a:endParaRPr lang="en-US" sz="1800">
              <a:solidFill>
                <a:schemeClr val="accent1"/>
              </a:solidFill>
            </a:endParaRP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Communication Flows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Decoupling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Demonstration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Outlook &amp; 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2C707-C4E6-3251-E61A-A40981D79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02" y="569685"/>
            <a:ext cx="597807" cy="597807"/>
          </a:xfrm>
          <a:prstGeom prst="rect">
            <a:avLst/>
          </a:prstGeom>
        </p:spPr>
      </p:pic>
      <p:pic>
        <p:nvPicPr>
          <p:cNvPr id="30" name="Picture 29" descr="A green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7FFC5484-AF10-EBFD-0A7B-AF50803689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19" y="3069089"/>
            <a:ext cx="700772" cy="700772"/>
          </a:xfrm>
          <a:prstGeom prst="rect">
            <a:avLst/>
          </a:prstGeom>
        </p:spPr>
      </p:pic>
      <p:pic>
        <p:nvPicPr>
          <p:cNvPr id="14" name="Picture 13" descr="A green binoculars on a black background&#10;&#10;Description automatically generated">
            <a:extLst>
              <a:ext uri="{FF2B5EF4-FFF2-40B4-BE49-F238E27FC236}">
                <a16:creationId xmlns:a16="http://schemas.microsoft.com/office/drawing/2014/main" id="{95992195-265A-E4D5-DD51-794C2053E1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36" y="3938460"/>
            <a:ext cx="646139" cy="646139"/>
          </a:xfrm>
          <a:prstGeom prst="rect">
            <a:avLst/>
          </a:prstGeom>
        </p:spPr>
      </p:pic>
      <p:pic>
        <p:nvPicPr>
          <p:cNvPr id="18" name="Picture 17" descr="A green arrows and people with ties&#10;&#10;Description automatically generated with medium confidence">
            <a:extLst>
              <a:ext uri="{FF2B5EF4-FFF2-40B4-BE49-F238E27FC236}">
                <a16:creationId xmlns:a16="http://schemas.microsoft.com/office/drawing/2014/main" id="{1B8EB5E0-517A-F3D8-ABD9-BCF23825C0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40" y="1385354"/>
            <a:ext cx="641389" cy="641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0E8B69-0548-C6E5-45B2-526A6AB705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34" y="2236349"/>
            <a:ext cx="670801" cy="6708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C65D00-EF69-1376-1715-9C85694E0D09}"/>
              </a:ext>
            </a:extLst>
          </p:cNvPr>
          <p:cNvSpPr/>
          <p:nvPr/>
        </p:nvSpPr>
        <p:spPr>
          <a:xfrm>
            <a:off x="2743200" y="3069089"/>
            <a:ext cx="6040662" cy="15259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34F7B-524E-A935-8B22-FE93FC1EAD5D}"/>
              </a:ext>
            </a:extLst>
          </p:cNvPr>
          <p:cNvSpPr/>
          <p:nvPr/>
        </p:nvSpPr>
        <p:spPr>
          <a:xfrm>
            <a:off x="2743200" y="376236"/>
            <a:ext cx="6040662" cy="169817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7256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6E0EE-C720-D221-8CB3-BFF75EFEC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FD5970F-926A-BFD6-2893-5DBF8D0C93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363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FD5970F-926A-BFD6-2893-5DBF8D0C9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Rectangle 106">
            <a:extLst>
              <a:ext uri="{FF2B5EF4-FFF2-40B4-BE49-F238E27FC236}">
                <a16:creationId xmlns:a16="http://schemas.microsoft.com/office/drawing/2014/main" id="{A265797F-22AE-FAA6-6AE9-D5E23906BEA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Pentagon 107">
            <a:extLst>
              <a:ext uri="{FF2B5EF4-FFF2-40B4-BE49-F238E27FC236}">
                <a16:creationId xmlns:a16="http://schemas.microsoft.com/office/drawing/2014/main" id="{72CFEC31-F474-2780-4704-564FF0C3EC26}"/>
              </a:ext>
            </a:extLst>
          </p:cNvPr>
          <p:cNvSpPr/>
          <p:nvPr/>
        </p:nvSpPr>
        <p:spPr>
          <a:xfrm>
            <a:off x="-11446" y="0"/>
            <a:ext cx="5236590" cy="5143500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1D279-D923-A9CC-7A40-CD0FB8EC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Decoupling | </a:t>
            </a:r>
            <a:r>
              <a:rPr lang="en-US"/>
              <a:t>Hypermedia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99E6A-03C0-FF42-5603-6C3DA104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C895F73-DE8E-1697-AEAA-6C0C5A282BF3}"/>
              </a:ext>
            </a:extLst>
          </p:cNvPr>
          <p:cNvSpPr/>
          <p:nvPr/>
        </p:nvSpPr>
        <p:spPr>
          <a:xfrm>
            <a:off x="1999834" y="1528276"/>
            <a:ext cx="196132" cy="1961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100"/>
              <a:t>1</a:t>
            </a:r>
            <a:endParaRPr lang="en-US" sz="11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98A570-266B-1F1B-FC12-DFC2D24F1BA0}"/>
              </a:ext>
            </a:extLst>
          </p:cNvPr>
          <p:cNvSpPr/>
          <p:nvPr/>
        </p:nvSpPr>
        <p:spPr>
          <a:xfrm>
            <a:off x="2574082" y="3011349"/>
            <a:ext cx="2366416" cy="312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>
                <a:solidFill>
                  <a:schemeClr val="accent1"/>
                </a:solidFill>
              </a:rPr>
              <a:t>Devices</a:t>
            </a:r>
            <a:endParaRPr lang="en-US" sz="105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7B381F-0C2F-C318-7611-7E3185E21144}"/>
              </a:ext>
            </a:extLst>
          </p:cNvPr>
          <p:cNvSpPr/>
          <p:nvPr/>
        </p:nvSpPr>
        <p:spPr>
          <a:xfrm rot="16200000">
            <a:off x="3160696" y="2772860"/>
            <a:ext cx="1193189" cy="2366416"/>
          </a:xfrm>
          <a:prstGeom prst="rect">
            <a:avLst/>
          </a:prstGeom>
          <a:solidFill>
            <a:schemeClr val="bg2"/>
          </a:solidFill>
          <a:ln w="1714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44" tIns="61722" rIns="123444" bIns="61722" rtlCol="0" anchor="ctr"/>
          <a:lstStyle/>
          <a:p>
            <a:pPr algn="ctr"/>
            <a:endParaRPr lang="en-US"/>
          </a:p>
        </p:txBody>
      </p:sp>
      <p:pic>
        <p:nvPicPr>
          <p:cNvPr id="73" name="Picture 72" descr="A close-up of a hand&#10;&#10;Description automatically generated">
            <a:extLst>
              <a:ext uri="{FF2B5EF4-FFF2-40B4-BE49-F238E27FC236}">
                <a16:creationId xmlns:a16="http://schemas.microsoft.com/office/drawing/2014/main" id="{1AC0FB97-431F-FDA4-9807-D1C360BBC8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" r="58737" b="9855"/>
          <a:stretch/>
        </p:blipFill>
        <p:spPr>
          <a:xfrm>
            <a:off x="3917130" y="3546975"/>
            <a:ext cx="804130" cy="818187"/>
          </a:xfrm>
          <a:prstGeom prst="rect">
            <a:avLst/>
          </a:prstGeom>
        </p:spPr>
      </p:pic>
      <p:pic>
        <p:nvPicPr>
          <p:cNvPr id="74" name="Picture 73" descr="A close-up of a hand&#10;&#10;Description automatically generated">
            <a:extLst>
              <a:ext uri="{FF2B5EF4-FFF2-40B4-BE49-F238E27FC236}">
                <a16:creationId xmlns:a16="http://schemas.microsoft.com/office/drawing/2014/main" id="{0749E173-B0BB-9C83-4FFB-9CBCA61669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000" t="1435" r="-182" b="947"/>
          <a:stretch/>
        </p:blipFill>
        <p:spPr>
          <a:xfrm>
            <a:off x="2779506" y="3546975"/>
            <a:ext cx="804130" cy="818187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45F1CDF-2373-5E20-D2C8-59B62F46BB51}"/>
              </a:ext>
            </a:extLst>
          </p:cNvPr>
          <p:cNvSpPr/>
          <p:nvPr/>
        </p:nvSpPr>
        <p:spPr>
          <a:xfrm>
            <a:off x="353584" y="1424355"/>
            <a:ext cx="1281094" cy="3128307"/>
          </a:xfrm>
          <a:prstGeom prst="rect">
            <a:avLst/>
          </a:prstGeom>
          <a:solidFill>
            <a:schemeClr val="bg2"/>
          </a:solidFill>
          <a:ln w="1143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0BE023D-6FAE-BEE0-D70D-347D3B323A79}"/>
              </a:ext>
            </a:extLst>
          </p:cNvPr>
          <p:cNvGrpSpPr/>
          <p:nvPr/>
        </p:nvGrpSpPr>
        <p:grpSpPr>
          <a:xfrm>
            <a:off x="485625" y="1506423"/>
            <a:ext cx="1043959" cy="2949370"/>
            <a:chOff x="914652" y="1355930"/>
            <a:chExt cx="1043959" cy="143167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06B0963-9358-1784-24B6-5206AD752260}"/>
                </a:ext>
              </a:extLst>
            </p:cNvPr>
            <p:cNvGrpSpPr/>
            <p:nvPr/>
          </p:nvGrpSpPr>
          <p:grpSpPr>
            <a:xfrm>
              <a:off x="914652" y="1355930"/>
              <a:ext cx="1043959" cy="660004"/>
              <a:chOff x="621436" y="1866286"/>
              <a:chExt cx="1159955" cy="733338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75CA05C-7D42-A89F-444A-08A8EA4BAB89}"/>
                  </a:ext>
                </a:extLst>
              </p:cNvPr>
              <p:cNvSpPr/>
              <p:nvPr/>
            </p:nvSpPr>
            <p:spPr>
              <a:xfrm>
                <a:off x="721348" y="1866286"/>
                <a:ext cx="712097" cy="483900"/>
              </a:xfrm>
              <a:prstGeom prst="roundRect">
                <a:avLst/>
              </a:prstGeom>
              <a:solidFill>
                <a:srgbClr val="D9D9D9"/>
              </a:solidFill>
              <a:ln w="10977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CH" sz="1037">
                    <a:solidFill>
                      <a:schemeClr val="tx1"/>
                    </a:solidFill>
                  </a:rPr>
                  <a:t>Executor - Calculator</a:t>
                </a:r>
                <a:endParaRPr lang="en-US" sz="1037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2743955-B36A-716D-ABAA-8E346D595EA5}"/>
                  </a:ext>
                </a:extLst>
              </p:cNvPr>
              <p:cNvGrpSpPr/>
              <p:nvPr/>
            </p:nvGrpSpPr>
            <p:grpSpPr>
              <a:xfrm>
                <a:off x="621436" y="1866287"/>
                <a:ext cx="1159955" cy="733337"/>
                <a:chOff x="7257521" y="-1552575"/>
                <a:chExt cx="1207784" cy="763575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87F1569-0B09-1F2B-EA45-9E7D51B22647}"/>
                    </a:ext>
                  </a:extLst>
                </p:cNvPr>
                <p:cNvSpPr/>
                <p:nvPr/>
              </p:nvSpPr>
              <p:spPr>
                <a:xfrm>
                  <a:off x="7257521" y="-1552575"/>
                  <a:ext cx="1207784" cy="763575"/>
                </a:xfrm>
                <a:prstGeom prst="roundRect">
                  <a:avLst>
                    <a:gd name="adj" fmla="val 6277"/>
                  </a:avLst>
                </a:prstGeom>
                <a:solidFill>
                  <a:srgbClr val="FFFBD1"/>
                </a:solidFill>
                <a:ln w="10977" cap="flat" cmpd="sng" algn="ctr">
                  <a:solidFill>
                    <a:srgbClr val="FFE81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9037" tIns="39519" rIns="79037" bIns="39519"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DE557613-37D5-187B-A926-86D4940CFF74}"/>
                    </a:ext>
                  </a:extLst>
                </p:cNvPr>
                <p:cNvSpPr/>
                <p:nvPr/>
              </p:nvSpPr>
              <p:spPr>
                <a:xfrm>
                  <a:off x="7346580" y="-1454665"/>
                  <a:ext cx="1029657" cy="567753"/>
                </a:xfrm>
                <a:prstGeom prst="roundRect">
                  <a:avLst/>
                </a:prstGeom>
                <a:solidFill>
                  <a:srgbClr val="D9D9D9"/>
                </a:solidFill>
                <a:ln w="10977" cap="flat" cmpd="sng" algn="ctr">
                  <a:solidFill>
                    <a:srgbClr val="A0A0A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de-CH" sz="1080">
                      <a:solidFill>
                        <a:schemeClr val="tx1"/>
                      </a:solidFill>
                    </a:rPr>
                    <a:t>Executor – MiroCard</a:t>
                  </a:r>
                  <a:endParaRPr lang="en-US" sz="108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972ACA1-DCB1-E54A-1317-2A0A53C38DE1}"/>
                </a:ext>
              </a:extLst>
            </p:cNvPr>
            <p:cNvGrpSpPr/>
            <p:nvPr/>
          </p:nvGrpSpPr>
          <p:grpSpPr>
            <a:xfrm>
              <a:off x="914652" y="2127603"/>
              <a:ext cx="1043959" cy="660004"/>
              <a:chOff x="621436" y="1866286"/>
              <a:chExt cx="1159955" cy="733338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6D6CC40D-AC84-D3D4-4D4E-B4C992FC3849}"/>
                  </a:ext>
                </a:extLst>
              </p:cNvPr>
              <p:cNvSpPr/>
              <p:nvPr/>
            </p:nvSpPr>
            <p:spPr>
              <a:xfrm>
                <a:off x="721348" y="1866286"/>
                <a:ext cx="712097" cy="483900"/>
              </a:xfrm>
              <a:prstGeom prst="roundRect">
                <a:avLst/>
              </a:prstGeom>
              <a:solidFill>
                <a:srgbClr val="D9D9D9"/>
              </a:solidFill>
              <a:ln w="10977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CH" sz="1037">
                    <a:solidFill>
                      <a:schemeClr val="tx1"/>
                    </a:solidFill>
                  </a:rPr>
                  <a:t>Executor - Calculator</a:t>
                </a:r>
                <a:endParaRPr lang="en-US" sz="1037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F42B7B4-122B-CE99-7E7B-4B8E688C737A}"/>
                  </a:ext>
                </a:extLst>
              </p:cNvPr>
              <p:cNvGrpSpPr/>
              <p:nvPr/>
            </p:nvGrpSpPr>
            <p:grpSpPr>
              <a:xfrm>
                <a:off x="621436" y="1866287"/>
                <a:ext cx="1159955" cy="733337"/>
                <a:chOff x="7257521" y="-1552575"/>
                <a:chExt cx="1207784" cy="763575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CA440C8D-A246-0BC6-AD30-2C19A83B6F64}"/>
                    </a:ext>
                  </a:extLst>
                </p:cNvPr>
                <p:cNvSpPr/>
                <p:nvPr/>
              </p:nvSpPr>
              <p:spPr>
                <a:xfrm>
                  <a:off x="7257521" y="-1552575"/>
                  <a:ext cx="1207784" cy="763575"/>
                </a:xfrm>
                <a:prstGeom prst="roundRect">
                  <a:avLst>
                    <a:gd name="adj" fmla="val 6277"/>
                  </a:avLst>
                </a:prstGeom>
                <a:solidFill>
                  <a:srgbClr val="FFFBD1"/>
                </a:solidFill>
                <a:ln w="10977" cap="flat" cmpd="sng" algn="ctr">
                  <a:solidFill>
                    <a:srgbClr val="FFE81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9037" tIns="39519" rIns="79037" bIns="39519"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9DFD3B75-41E9-D6D8-46C5-810AE72E6853}"/>
                    </a:ext>
                  </a:extLst>
                </p:cNvPr>
                <p:cNvSpPr/>
                <p:nvPr/>
              </p:nvSpPr>
              <p:spPr>
                <a:xfrm>
                  <a:off x="7346580" y="-1454665"/>
                  <a:ext cx="1029657" cy="567753"/>
                </a:xfrm>
                <a:prstGeom prst="roundRect">
                  <a:avLst/>
                </a:prstGeom>
                <a:solidFill>
                  <a:srgbClr val="D9D9D9"/>
                </a:solidFill>
                <a:ln w="10977" cap="flat" cmpd="sng" algn="ctr">
                  <a:solidFill>
                    <a:srgbClr val="A0A0A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de-CH" sz="1080">
                      <a:solidFill>
                        <a:schemeClr val="tx1"/>
                      </a:solidFill>
                    </a:rPr>
                    <a:t>Executor – Robot</a:t>
                  </a:r>
                  <a:endParaRPr lang="en-US" sz="108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B5247F93-E2FA-5004-A88D-3A09C0CFAECF}"/>
              </a:ext>
            </a:extLst>
          </p:cNvPr>
          <p:cNvSpPr/>
          <p:nvPr/>
        </p:nvSpPr>
        <p:spPr>
          <a:xfrm>
            <a:off x="353584" y="1120599"/>
            <a:ext cx="1281094" cy="312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>
                <a:solidFill>
                  <a:schemeClr val="accent1"/>
                </a:solidFill>
              </a:rPr>
              <a:t>Executors</a:t>
            </a:r>
            <a:endParaRPr lang="en-US" sz="1050" b="1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E92346-85AA-4D9A-2016-E9D1CA1E68FE}"/>
              </a:ext>
            </a:extLst>
          </p:cNvPr>
          <p:cNvSpPr/>
          <p:nvPr/>
        </p:nvSpPr>
        <p:spPr>
          <a:xfrm rot="16200000">
            <a:off x="3164063" y="834374"/>
            <a:ext cx="1186453" cy="2366416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070278-4FF1-3424-B57A-C28EA3D16D6C}"/>
              </a:ext>
            </a:extLst>
          </p:cNvPr>
          <p:cNvSpPr/>
          <p:nvPr/>
        </p:nvSpPr>
        <p:spPr>
          <a:xfrm>
            <a:off x="2574081" y="1120599"/>
            <a:ext cx="2366416" cy="312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>
                <a:solidFill>
                  <a:schemeClr val="accent1"/>
                </a:solidFill>
              </a:rPr>
              <a:t>Knowledge Graph</a:t>
            </a:r>
            <a:endParaRPr lang="en-US" sz="1050" b="1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B30D24-0218-38D1-EEBD-58F80889B688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2879622" y="1651617"/>
            <a:ext cx="544625" cy="249466"/>
          </a:xfrm>
          <a:prstGeom prst="line">
            <a:avLst/>
          </a:prstGeom>
          <a:noFill/>
          <a:ln w="38100">
            <a:solidFill>
              <a:srgbClr val="636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6E48F52-BE1F-62D4-8202-6F850F164B9F}"/>
              </a:ext>
            </a:extLst>
          </p:cNvPr>
          <p:cNvSpPr/>
          <p:nvPr/>
        </p:nvSpPr>
        <p:spPr>
          <a:xfrm rot="2412180">
            <a:off x="2775314" y="1887716"/>
            <a:ext cx="135571" cy="11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4C5B78-246F-E4AE-EA01-74BDF61123D8}"/>
              </a:ext>
            </a:extLst>
          </p:cNvPr>
          <p:cNvSpPr/>
          <p:nvPr/>
        </p:nvSpPr>
        <p:spPr>
          <a:xfrm>
            <a:off x="2724742" y="1830206"/>
            <a:ext cx="231950" cy="231950"/>
          </a:xfrm>
          <a:prstGeom prst="ellipse">
            <a:avLst/>
          </a:prstGeom>
          <a:solidFill>
            <a:srgbClr val="E9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0B9E24-84C7-5C76-4941-F78643E389EA}"/>
              </a:ext>
            </a:extLst>
          </p:cNvPr>
          <p:cNvCxnSpPr>
            <a:cxnSpLocks/>
          </p:cNvCxnSpPr>
          <p:nvPr/>
        </p:nvCxnSpPr>
        <p:spPr>
          <a:xfrm flipH="1" flipV="1">
            <a:off x="3424247" y="1630212"/>
            <a:ext cx="1231900" cy="586153"/>
          </a:xfrm>
          <a:prstGeom prst="line">
            <a:avLst/>
          </a:prstGeom>
          <a:noFill/>
          <a:ln w="38100">
            <a:solidFill>
              <a:srgbClr val="636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B174B84-496C-82ED-5AC6-0B49FAD0ABDB}"/>
              </a:ext>
            </a:extLst>
          </p:cNvPr>
          <p:cNvSpPr/>
          <p:nvPr/>
        </p:nvSpPr>
        <p:spPr>
          <a:xfrm>
            <a:off x="4414945" y="1969808"/>
            <a:ext cx="453798" cy="453798"/>
          </a:xfrm>
          <a:prstGeom prst="ellipse">
            <a:avLst/>
          </a:prstGeom>
          <a:solidFill>
            <a:srgbClr val="E9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EB317FA-2562-2A76-B4AE-6C8C93B9C7E3}"/>
              </a:ext>
            </a:extLst>
          </p:cNvPr>
          <p:cNvCxnSpPr>
            <a:cxnSpLocks/>
          </p:cNvCxnSpPr>
          <p:nvPr/>
        </p:nvCxnSpPr>
        <p:spPr>
          <a:xfrm flipH="1" flipV="1">
            <a:off x="3397308" y="1651617"/>
            <a:ext cx="282758" cy="509394"/>
          </a:xfrm>
          <a:prstGeom prst="line">
            <a:avLst/>
          </a:prstGeom>
          <a:noFill/>
          <a:ln w="38100">
            <a:solidFill>
              <a:srgbClr val="636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128AE26-549C-DF34-EAEC-0B0EDC83B729}"/>
              </a:ext>
            </a:extLst>
          </p:cNvPr>
          <p:cNvSpPr/>
          <p:nvPr/>
        </p:nvSpPr>
        <p:spPr>
          <a:xfrm>
            <a:off x="3402814" y="1988501"/>
            <a:ext cx="506286" cy="506286"/>
          </a:xfrm>
          <a:prstGeom prst="ellipse">
            <a:avLst/>
          </a:prstGeom>
          <a:solidFill>
            <a:srgbClr val="FFFFFF"/>
          </a:solidFill>
          <a:ln w="38100">
            <a:solidFill>
              <a:srgbClr val="636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hing Description - Wikipedia">
            <a:extLst>
              <a:ext uri="{FF2B5EF4-FFF2-40B4-BE49-F238E27FC236}">
                <a16:creationId xmlns:a16="http://schemas.microsoft.com/office/drawing/2014/main" id="{224E9998-E08D-ACD6-9F69-C9AB4CA25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740" y="2086116"/>
            <a:ext cx="236742" cy="2977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385D072-4326-72EA-2AE5-7EE11FF39EF9}"/>
              </a:ext>
            </a:extLst>
          </p:cNvPr>
          <p:cNvSpPr/>
          <p:nvPr/>
        </p:nvSpPr>
        <p:spPr>
          <a:xfrm>
            <a:off x="3240462" y="1481818"/>
            <a:ext cx="339597" cy="339597"/>
          </a:xfrm>
          <a:prstGeom prst="ellipse">
            <a:avLst/>
          </a:prstGeom>
          <a:solidFill>
            <a:srgbClr val="E98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2E2481D-E362-7D53-DF40-8157584084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05534" y="1365407"/>
            <a:ext cx="0" cy="91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2FCF7CB-C7A0-2CC4-A683-BDA01B40BA2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118073" y="1721250"/>
            <a:ext cx="0" cy="91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96BA6CB-BC5F-5D04-61D0-394DC20E4EC6}"/>
              </a:ext>
            </a:extLst>
          </p:cNvPr>
          <p:cNvSpPr/>
          <p:nvPr/>
        </p:nvSpPr>
        <p:spPr>
          <a:xfrm>
            <a:off x="5514806" y="4329270"/>
            <a:ext cx="257100" cy="25710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 b="1">
                <a:solidFill>
                  <a:srgbClr val="646464"/>
                </a:solidFill>
              </a:rPr>
              <a:t>4</a:t>
            </a:r>
            <a:endParaRPr lang="en-US" sz="1200" b="1">
              <a:solidFill>
                <a:srgbClr val="646464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EA8C35-BBAD-6F4A-836B-6A81F91C22AF}"/>
              </a:ext>
            </a:extLst>
          </p:cNvPr>
          <p:cNvSpPr/>
          <p:nvPr/>
        </p:nvSpPr>
        <p:spPr>
          <a:xfrm>
            <a:off x="5514808" y="3671748"/>
            <a:ext cx="257100" cy="25710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 b="1">
                <a:solidFill>
                  <a:srgbClr val="646464"/>
                </a:solidFill>
              </a:rPr>
              <a:t>3</a:t>
            </a:r>
            <a:endParaRPr lang="en-US" sz="1200" b="1">
              <a:solidFill>
                <a:srgbClr val="646464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19189F3-A852-C100-B022-6AA687D8B480}"/>
              </a:ext>
            </a:extLst>
          </p:cNvPr>
          <p:cNvSpPr/>
          <p:nvPr/>
        </p:nvSpPr>
        <p:spPr>
          <a:xfrm>
            <a:off x="5514807" y="485626"/>
            <a:ext cx="257100" cy="25710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 b="1">
                <a:solidFill>
                  <a:srgbClr val="646464"/>
                </a:solidFill>
              </a:rPr>
              <a:t>1</a:t>
            </a:r>
            <a:endParaRPr lang="en-US" sz="1200" b="1">
              <a:solidFill>
                <a:srgbClr val="646464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8559E9-2799-4B8C-D379-871CB68A370B}"/>
              </a:ext>
            </a:extLst>
          </p:cNvPr>
          <p:cNvSpPr/>
          <p:nvPr/>
        </p:nvSpPr>
        <p:spPr>
          <a:xfrm>
            <a:off x="5514807" y="1876488"/>
            <a:ext cx="257100" cy="25710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200" b="1">
                <a:solidFill>
                  <a:srgbClr val="646464"/>
                </a:solidFill>
              </a:rPr>
              <a:t>2</a:t>
            </a:r>
            <a:endParaRPr lang="en-US" sz="1200" b="1">
              <a:solidFill>
                <a:srgbClr val="646464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F4F0CB-FCFA-DC32-D640-2E2A2A610A1A}"/>
              </a:ext>
            </a:extLst>
          </p:cNvPr>
          <p:cNvSpPr/>
          <p:nvPr/>
        </p:nvSpPr>
        <p:spPr>
          <a:xfrm>
            <a:off x="5861051" y="3671748"/>
            <a:ext cx="305621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en-US" sz="1400" b="1">
                <a:solidFill>
                  <a:schemeClr val="bg2"/>
                </a:solidFill>
              </a:rPr>
              <a:t>Extract TD from Device URI and generate HTTP Post Request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7B5A0-FB4D-A5A8-1381-5EC36F41E243}"/>
              </a:ext>
            </a:extLst>
          </p:cNvPr>
          <p:cNvSpPr/>
          <p:nvPr/>
        </p:nvSpPr>
        <p:spPr>
          <a:xfrm>
            <a:off x="5861050" y="4329270"/>
            <a:ext cx="305621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en-US" sz="1400" b="1">
                <a:solidFill>
                  <a:schemeClr val="bg2"/>
                </a:solidFill>
              </a:rPr>
              <a:t>Receive status response from device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909C6D-CFA4-5DD0-F9BB-E6A4325FC7EE}"/>
              </a:ext>
            </a:extLst>
          </p:cNvPr>
          <p:cNvSpPr/>
          <p:nvPr/>
        </p:nvSpPr>
        <p:spPr>
          <a:xfrm>
            <a:off x="5861050" y="414121"/>
            <a:ext cx="305621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Send SPARQL Request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8265521C-72D9-F38B-363A-4737BCD447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99"/>
          <a:stretch/>
        </p:blipFill>
        <p:spPr>
          <a:xfrm>
            <a:off x="5464166" y="856269"/>
            <a:ext cx="3453100" cy="72032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B4405A0-4088-9E90-9A47-95FE8C4DBD07}"/>
              </a:ext>
            </a:extLst>
          </p:cNvPr>
          <p:cNvSpPr/>
          <p:nvPr/>
        </p:nvSpPr>
        <p:spPr>
          <a:xfrm>
            <a:off x="5861050" y="1804983"/>
            <a:ext cx="305621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r>
              <a:rPr lang="en-US" sz="1400" b="1">
                <a:solidFill>
                  <a:schemeClr val="bg2"/>
                </a:solidFill>
              </a:rPr>
              <a:t>Receive URIs of Devices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EA475FA-3E36-5915-496D-30CC12A2D4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165" y="2215818"/>
            <a:ext cx="3453100" cy="1242059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0DFFB3C-0F97-8D82-69F8-9315185067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05534" y="3322138"/>
            <a:ext cx="0" cy="91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F388684-AA4B-E574-EB73-34552E19641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118073" y="3677981"/>
            <a:ext cx="0" cy="91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07009D58-5825-11F6-3365-F287EA677DC0}"/>
              </a:ext>
            </a:extLst>
          </p:cNvPr>
          <p:cNvSpPr/>
          <p:nvPr/>
        </p:nvSpPr>
        <p:spPr>
          <a:xfrm>
            <a:off x="1999834" y="2254892"/>
            <a:ext cx="196132" cy="1961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100"/>
              <a:t>2</a:t>
            </a:r>
            <a:endParaRPr lang="en-US" sz="11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D8A8F42-BD00-BF17-ABAF-418D5070F597}"/>
              </a:ext>
            </a:extLst>
          </p:cNvPr>
          <p:cNvSpPr/>
          <p:nvPr/>
        </p:nvSpPr>
        <p:spPr>
          <a:xfrm>
            <a:off x="1999834" y="3531518"/>
            <a:ext cx="196132" cy="1961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100"/>
              <a:t>3</a:t>
            </a:r>
            <a:endParaRPr lang="en-US" sz="110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6B04EF0-E288-407E-9963-1B13CD5B79DA}"/>
              </a:ext>
            </a:extLst>
          </p:cNvPr>
          <p:cNvSpPr/>
          <p:nvPr/>
        </p:nvSpPr>
        <p:spPr>
          <a:xfrm>
            <a:off x="1999834" y="4188080"/>
            <a:ext cx="196132" cy="196132"/>
          </a:xfrm>
          <a:prstGeom prst="ellipse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100"/>
              <a:t>4</a:t>
            </a:r>
            <a:endParaRPr lang="en-US" sz="1100"/>
          </a:p>
        </p:txBody>
      </p:sp>
      <p:pic>
        <p:nvPicPr>
          <p:cNvPr id="126" name="Rectangle 11" descr="{&quot;templafy&quot;:{&quot;id&quot;:&quot;92085b67-4d25-4e3b-b499-21b485904de3&quot;}}">
            <a:extLst>
              <a:ext uri="{FF2B5EF4-FFF2-40B4-BE49-F238E27FC236}">
                <a16:creationId xmlns:a16="http://schemas.microsoft.com/office/drawing/2014/main" id="{0F4AC9D7-8A3F-6CC3-3065-DA1A3136D9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27" name="Rectangle 126" descr="{&quot;templafy&quot;:{&quot;id&quot;:&quot;2670855d-7d16-4563-ba4d-ffddf95873a4&quot;}}">
            <a:extLst>
              <a:ext uri="{FF2B5EF4-FFF2-40B4-BE49-F238E27FC236}">
                <a16:creationId xmlns:a16="http://schemas.microsoft.com/office/drawing/2014/main" id="{14215D04-13D8-5AF8-AA73-5EEB9830F793}"/>
              </a:ext>
            </a:extLst>
          </p:cNvPr>
          <p:cNvSpPr/>
          <p:nvPr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bg1"/>
                </a:solidFill>
              </a:rPr>
              <a:t>18 December 2023</a:t>
            </a:r>
          </a:p>
        </p:txBody>
      </p:sp>
      <p:sp>
        <p:nvSpPr>
          <p:cNvPr id="128" name="Rectangle 127" descr="{&quot;templafy&quot;:{&quot;id&quot;:&quot;ab6b267f-2d54-464e-9ae8-0c683c12b29d&quot;}}">
            <a:extLst>
              <a:ext uri="{FF2B5EF4-FFF2-40B4-BE49-F238E27FC236}">
                <a16:creationId xmlns:a16="http://schemas.microsoft.com/office/drawing/2014/main" id="{904F5771-6001-E41E-105F-E9E7234F5629}"/>
              </a:ext>
            </a:extLst>
          </p:cNvPr>
          <p:cNvSpPr/>
          <p:nvPr/>
        </p:nvSpPr>
        <p:spPr>
          <a:xfrm>
            <a:off x="2936875" y="4770373"/>
            <a:ext cx="2264407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TAPAS Project – Final Presentation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1882524-13BF-DAFC-EAAF-2DD08EC4263E}"/>
              </a:ext>
            </a:extLst>
          </p:cNvPr>
          <p:cNvSpPr/>
          <p:nvPr/>
        </p:nvSpPr>
        <p:spPr>
          <a:xfrm>
            <a:off x="358775" y="721174"/>
            <a:ext cx="1467864" cy="1930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200" i="1">
                <a:solidFill>
                  <a:srgbClr val="A0A0A0"/>
                </a:solidFill>
              </a:rPr>
              <a:t>ADRs 17</a:t>
            </a:r>
            <a:endParaRPr lang="en-US" sz="1200" i="1">
              <a:solidFill>
                <a:srgbClr val="A0A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73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Key Architecture Changes</a:t>
            </a:r>
            <a:endParaRPr lang="en-US" sz="1800">
              <a:solidFill>
                <a:schemeClr val="accent1"/>
              </a:solidFill>
            </a:endParaRP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Communication Flows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Decoupling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Demonstration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Outlook &amp; 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2C707-C4E6-3251-E61A-A40981D79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02" y="569685"/>
            <a:ext cx="597807" cy="597807"/>
          </a:xfrm>
          <a:prstGeom prst="rect">
            <a:avLst/>
          </a:prstGeom>
        </p:spPr>
      </p:pic>
      <p:pic>
        <p:nvPicPr>
          <p:cNvPr id="30" name="Picture 29" descr="A green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7FFC5484-AF10-EBFD-0A7B-AF50803689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19" y="3069089"/>
            <a:ext cx="700772" cy="700772"/>
          </a:xfrm>
          <a:prstGeom prst="rect">
            <a:avLst/>
          </a:prstGeom>
        </p:spPr>
      </p:pic>
      <p:pic>
        <p:nvPicPr>
          <p:cNvPr id="14" name="Picture 13" descr="A green binoculars on a black background&#10;&#10;Description automatically generated">
            <a:extLst>
              <a:ext uri="{FF2B5EF4-FFF2-40B4-BE49-F238E27FC236}">
                <a16:creationId xmlns:a16="http://schemas.microsoft.com/office/drawing/2014/main" id="{95992195-265A-E4D5-DD51-794C2053E1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36" y="3938460"/>
            <a:ext cx="646139" cy="646139"/>
          </a:xfrm>
          <a:prstGeom prst="rect">
            <a:avLst/>
          </a:prstGeom>
        </p:spPr>
      </p:pic>
      <p:pic>
        <p:nvPicPr>
          <p:cNvPr id="18" name="Picture 17" descr="A green arrows and people with ties&#10;&#10;Description automatically generated with medium confidence">
            <a:extLst>
              <a:ext uri="{FF2B5EF4-FFF2-40B4-BE49-F238E27FC236}">
                <a16:creationId xmlns:a16="http://schemas.microsoft.com/office/drawing/2014/main" id="{1B8EB5E0-517A-F3D8-ABD9-BCF23825C0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40" y="1385354"/>
            <a:ext cx="641389" cy="641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0E8B69-0548-C6E5-45B2-526A6AB705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34" y="2236349"/>
            <a:ext cx="670801" cy="6708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C65D00-EF69-1376-1715-9C85694E0D09}"/>
              </a:ext>
            </a:extLst>
          </p:cNvPr>
          <p:cNvSpPr/>
          <p:nvPr/>
        </p:nvSpPr>
        <p:spPr>
          <a:xfrm>
            <a:off x="2743200" y="3817257"/>
            <a:ext cx="6040662" cy="777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34F7B-524E-A935-8B22-FE93FC1EAD5D}"/>
              </a:ext>
            </a:extLst>
          </p:cNvPr>
          <p:cNvSpPr/>
          <p:nvPr/>
        </p:nvSpPr>
        <p:spPr>
          <a:xfrm>
            <a:off x="2743200" y="376236"/>
            <a:ext cx="6040662" cy="26862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478330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A91E3215-6BC8-0645-CE73-98A8581210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2260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91E3215-6BC8-0645-CE73-98A8581210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07A66-8251-DF26-04C6-E475C588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12" name="Picture 11" descr="A computer on a table&#10;&#10;Description automatically generated">
            <a:extLst>
              <a:ext uri="{FF2B5EF4-FFF2-40B4-BE49-F238E27FC236}">
                <a16:creationId xmlns:a16="http://schemas.microsoft.com/office/drawing/2014/main" id="{980AD6C6-DB08-6681-FE8D-B8B7068231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r="57240"/>
          <a:stretch/>
        </p:blipFill>
        <p:spPr>
          <a:xfrm>
            <a:off x="0" y="0"/>
            <a:ext cx="2457450" cy="5143500"/>
          </a:xfrm>
          <a:prstGeom prst="rect">
            <a:avLst/>
          </a:prstGeom>
        </p:spPr>
      </p:pic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4BAFC888-3ADF-360D-C38E-8BF4DBC61F4D}"/>
              </a:ext>
            </a:extLst>
          </p:cNvPr>
          <p:cNvSpPr/>
          <p:nvPr/>
        </p:nvSpPr>
        <p:spPr>
          <a:xfrm>
            <a:off x="0" y="0"/>
            <a:ext cx="2457450" cy="5143500"/>
          </a:xfrm>
          <a:prstGeom prst="homePlate">
            <a:avLst>
              <a:gd name="adj" fmla="val 0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17250F-651E-041D-39AC-A1B5859585FC}"/>
              </a:ext>
            </a:extLst>
          </p:cNvPr>
          <p:cNvSpPr/>
          <p:nvPr/>
        </p:nvSpPr>
        <p:spPr>
          <a:xfrm>
            <a:off x="3721100" y="971130"/>
            <a:ext cx="5064125" cy="3201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tx1"/>
                </a:solidFill>
              </a:rPr>
              <a:t>Standard process for </a:t>
            </a:r>
            <a:r>
              <a:rPr lang="en-US" sz="1800" b="1">
                <a:solidFill>
                  <a:schemeClr val="accent1"/>
                </a:solidFill>
              </a:rPr>
              <a:t>internal task assignment </a:t>
            </a:r>
            <a:r>
              <a:rPr lang="en-US" sz="1800">
                <a:solidFill>
                  <a:schemeClr val="tx1"/>
                </a:solidFill>
              </a:rPr>
              <a:t>(i.e., with an executor that is not hard-coded)</a:t>
            </a:r>
          </a:p>
          <a:p>
            <a:endParaRPr lang="en-US" sz="1800">
              <a:solidFill>
                <a:schemeClr val="accent1"/>
              </a:solidFill>
            </a:endParaRPr>
          </a:p>
          <a:p>
            <a:endParaRPr lang="en-US" sz="1800">
              <a:solidFill>
                <a:schemeClr val="accent1"/>
              </a:solidFill>
            </a:endParaRPr>
          </a:p>
          <a:p>
            <a:r>
              <a:rPr lang="en-US" sz="1800" b="1">
                <a:solidFill>
                  <a:schemeClr val="accent1"/>
                </a:solidFill>
              </a:rPr>
              <a:t>Auction House discovery </a:t>
            </a:r>
            <a:r>
              <a:rPr lang="en-US" sz="1800">
                <a:solidFill>
                  <a:schemeClr val="tx1"/>
                </a:solidFill>
              </a:rPr>
              <a:t>at run time through semantic hypermedia</a:t>
            </a:r>
          </a:p>
          <a:p>
            <a:endParaRPr lang="en-US" sz="1800">
              <a:solidFill>
                <a:schemeClr val="tx1"/>
              </a:solidFill>
            </a:endParaRPr>
          </a:p>
          <a:p>
            <a:endParaRPr lang="en-US" sz="1800">
              <a:solidFill>
                <a:schemeClr val="tx1"/>
              </a:solidFill>
            </a:endParaRPr>
          </a:p>
          <a:p>
            <a:r>
              <a:rPr lang="en-US" sz="1800" b="1">
                <a:solidFill>
                  <a:schemeClr val="accent1"/>
                </a:solidFill>
              </a:rPr>
              <a:t>Auctioning process </a:t>
            </a:r>
            <a:r>
              <a:rPr lang="en-US" sz="1800">
                <a:solidFill>
                  <a:schemeClr val="tx1"/>
                </a:solidFill>
              </a:rPr>
              <a:t>(i.e., receive bid, select bid, delegate task, task execution)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E3723D-0C10-0755-E46B-615998D6E6B6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3070491" y="1314747"/>
            <a:ext cx="380468" cy="380468"/>
            <a:chOff x="982662" y="2655888"/>
            <a:chExt cx="269875" cy="269875"/>
          </a:xfrm>
        </p:grpSpPr>
        <p:sp>
          <p:nvSpPr>
            <p:cNvPr id="28" name="Oval 54">
              <a:extLst>
                <a:ext uri="{FF2B5EF4-FFF2-40B4-BE49-F238E27FC236}">
                  <a16:creationId xmlns:a16="http://schemas.microsoft.com/office/drawing/2014/main" id="{0538AC33-DD0D-3719-4566-B54EE4A4EA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2662" y="2655888"/>
              <a:ext cx="269875" cy="269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55">
              <a:extLst>
                <a:ext uri="{FF2B5EF4-FFF2-40B4-BE49-F238E27FC236}">
                  <a16:creationId xmlns:a16="http://schemas.microsoft.com/office/drawing/2014/main" id="{8EC93A14-32F9-0CF8-C3D6-D7CD3F503E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9968" y="2742407"/>
              <a:ext cx="174625" cy="96837"/>
            </a:xfrm>
            <a:custGeom>
              <a:avLst/>
              <a:gdLst>
                <a:gd name="T0" fmla="*/ 55 w 110"/>
                <a:gd name="T1" fmla="*/ 0 h 61"/>
                <a:gd name="T2" fmla="*/ 49 w 110"/>
                <a:gd name="T3" fmla="*/ 7 h 61"/>
                <a:gd name="T4" fmla="*/ 0 w 110"/>
                <a:gd name="T5" fmla="*/ 55 h 61"/>
                <a:gd name="T6" fmla="*/ 7 w 110"/>
                <a:gd name="T7" fmla="*/ 61 h 61"/>
                <a:gd name="T8" fmla="*/ 55 w 110"/>
                <a:gd name="T9" fmla="*/ 13 h 61"/>
                <a:gd name="T10" fmla="*/ 103 w 110"/>
                <a:gd name="T11" fmla="*/ 61 h 61"/>
                <a:gd name="T12" fmla="*/ 110 w 110"/>
                <a:gd name="T13" fmla="*/ 55 h 61"/>
                <a:gd name="T14" fmla="*/ 62 w 110"/>
                <a:gd name="T15" fmla="*/ 7 h 61"/>
                <a:gd name="T16" fmla="*/ 55 w 110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61">
                  <a:moveTo>
                    <a:pt x="55" y="0"/>
                  </a:moveTo>
                  <a:lnTo>
                    <a:pt x="49" y="7"/>
                  </a:lnTo>
                  <a:lnTo>
                    <a:pt x="0" y="55"/>
                  </a:lnTo>
                  <a:lnTo>
                    <a:pt x="7" y="61"/>
                  </a:lnTo>
                  <a:lnTo>
                    <a:pt x="55" y="13"/>
                  </a:lnTo>
                  <a:lnTo>
                    <a:pt x="103" y="61"/>
                  </a:lnTo>
                  <a:lnTo>
                    <a:pt x="110" y="55"/>
                  </a:lnTo>
                  <a:lnTo>
                    <a:pt x="62" y="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5307344-93A1-8B46-8D62-4A12B2D4B3A7}"/>
              </a:ext>
            </a:extLst>
          </p:cNvPr>
          <p:cNvSpPr/>
          <p:nvPr/>
        </p:nvSpPr>
        <p:spPr>
          <a:xfrm>
            <a:off x="314325" y="1119188"/>
            <a:ext cx="1828800" cy="2905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/>
              <a:t>Demo </a:t>
            </a:r>
            <a:br>
              <a:rPr lang="en-US" sz="2800"/>
            </a:br>
            <a:r>
              <a:rPr lang="en-US" sz="2800"/>
              <a:t>Time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99F78A-1234-3A07-6095-352D035350E3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3070491" y="2381517"/>
            <a:ext cx="380468" cy="380468"/>
            <a:chOff x="982662" y="2655888"/>
            <a:chExt cx="269875" cy="269875"/>
          </a:xfrm>
        </p:grpSpPr>
        <p:sp>
          <p:nvSpPr>
            <p:cNvPr id="33" name="Oval 54">
              <a:extLst>
                <a:ext uri="{FF2B5EF4-FFF2-40B4-BE49-F238E27FC236}">
                  <a16:creationId xmlns:a16="http://schemas.microsoft.com/office/drawing/2014/main" id="{9DEEC16B-F68A-A103-8B63-51CF63B398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2662" y="2655888"/>
              <a:ext cx="269875" cy="269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id="{B3B4AE4A-D00A-6DF7-9F2B-EEC63B445A7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9968" y="2742407"/>
              <a:ext cx="174625" cy="96837"/>
            </a:xfrm>
            <a:custGeom>
              <a:avLst/>
              <a:gdLst>
                <a:gd name="T0" fmla="*/ 55 w 110"/>
                <a:gd name="T1" fmla="*/ 0 h 61"/>
                <a:gd name="T2" fmla="*/ 49 w 110"/>
                <a:gd name="T3" fmla="*/ 7 h 61"/>
                <a:gd name="T4" fmla="*/ 0 w 110"/>
                <a:gd name="T5" fmla="*/ 55 h 61"/>
                <a:gd name="T6" fmla="*/ 7 w 110"/>
                <a:gd name="T7" fmla="*/ 61 h 61"/>
                <a:gd name="T8" fmla="*/ 55 w 110"/>
                <a:gd name="T9" fmla="*/ 13 h 61"/>
                <a:gd name="T10" fmla="*/ 103 w 110"/>
                <a:gd name="T11" fmla="*/ 61 h 61"/>
                <a:gd name="T12" fmla="*/ 110 w 110"/>
                <a:gd name="T13" fmla="*/ 55 h 61"/>
                <a:gd name="T14" fmla="*/ 62 w 110"/>
                <a:gd name="T15" fmla="*/ 7 h 61"/>
                <a:gd name="T16" fmla="*/ 55 w 110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61">
                  <a:moveTo>
                    <a:pt x="55" y="0"/>
                  </a:moveTo>
                  <a:lnTo>
                    <a:pt x="49" y="7"/>
                  </a:lnTo>
                  <a:lnTo>
                    <a:pt x="0" y="55"/>
                  </a:lnTo>
                  <a:lnTo>
                    <a:pt x="7" y="61"/>
                  </a:lnTo>
                  <a:lnTo>
                    <a:pt x="55" y="13"/>
                  </a:lnTo>
                  <a:lnTo>
                    <a:pt x="103" y="61"/>
                  </a:lnTo>
                  <a:lnTo>
                    <a:pt x="110" y="55"/>
                  </a:lnTo>
                  <a:lnTo>
                    <a:pt x="62" y="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D94137-6924-523D-D4AF-A202D770E023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3070491" y="3511816"/>
            <a:ext cx="380468" cy="380468"/>
            <a:chOff x="982662" y="2655888"/>
            <a:chExt cx="269875" cy="269875"/>
          </a:xfrm>
        </p:grpSpPr>
        <p:sp>
          <p:nvSpPr>
            <p:cNvPr id="36" name="Oval 54">
              <a:extLst>
                <a:ext uri="{FF2B5EF4-FFF2-40B4-BE49-F238E27FC236}">
                  <a16:creationId xmlns:a16="http://schemas.microsoft.com/office/drawing/2014/main" id="{25479CCC-D4AA-ABBD-0FC1-7F4D5B1B32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2662" y="2655888"/>
              <a:ext cx="269875" cy="269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55">
              <a:extLst>
                <a:ext uri="{FF2B5EF4-FFF2-40B4-BE49-F238E27FC236}">
                  <a16:creationId xmlns:a16="http://schemas.microsoft.com/office/drawing/2014/main" id="{7F58DC75-073F-D7E0-109E-48F3F89AF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9968" y="2742407"/>
              <a:ext cx="174625" cy="96837"/>
            </a:xfrm>
            <a:custGeom>
              <a:avLst/>
              <a:gdLst>
                <a:gd name="T0" fmla="*/ 55 w 110"/>
                <a:gd name="T1" fmla="*/ 0 h 61"/>
                <a:gd name="T2" fmla="*/ 49 w 110"/>
                <a:gd name="T3" fmla="*/ 7 h 61"/>
                <a:gd name="T4" fmla="*/ 0 w 110"/>
                <a:gd name="T5" fmla="*/ 55 h 61"/>
                <a:gd name="T6" fmla="*/ 7 w 110"/>
                <a:gd name="T7" fmla="*/ 61 h 61"/>
                <a:gd name="T8" fmla="*/ 55 w 110"/>
                <a:gd name="T9" fmla="*/ 13 h 61"/>
                <a:gd name="T10" fmla="*/ 103 w 110"/>
                <a:gd name="T11" fmla="*/ 61 h 61"/>
                <a:gd name="T12" fmla="*/ 110 w 110"/>
                <a:gd name="T13" fmla="*/ 55 h 61"/>
                <a:gd name="T14" fmla="*/ 62 w 110"/>
                <a:gd name="T15" fmla="*/ 7 h 61"/>
                <a:gd name="T16" fmla="*/ 55 w 110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61">
                  <a:moveTo>
                    <a:pt x="55" y="0"/>
                  </a:moveTo>
                  <a:lnTo>
                    <a:pt x="49" y="7"/>
                  </a:lnTo>
                  <a:lnTo>
                    <a:pt x="0" y="55"/>
                  </a:lnTo>
                  <a:lnTo>
                    <a:pt x="7" y="61"/>
                  </a:lnTo>
                  <a:lnTo>
                    <a:pt x="55" y="13"/>
                  </a:lnTo>
                  <a:lnTo>
                    <a:pt x="103" y="61"/>
                  </a:lnTo>
                  <a:lnTo>
                    <a:pt x="110" y="55"/>
                  </a:lnTo>
                  <a:lnTo>
                    <a:pt x="62" y="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8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1ABC789A-DCE5-A3B9-7B4C-3E7AA7C34AF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26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Key Architecture Changes</a:t>
            </a:r>
            <a:endParaRPr lang="en-US" sz="1800">
              <a:solidFill>
                <a:schemeClr val="accent1"/>
              </a:solidFill>
            </a:endParaRP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Communication Flows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Decoupling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Demonstration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Outlook &amp; 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2C707-C4E6-3251-E61A-A40981D79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02" y="569685"/>
            <a:ext cx="597807" cy="597807"/>
          </a:xfrm>
          <a:prstGeom prst="rect">
            <a:avLst/>
          </a:prstGeom>
        </p:spPr>
      </p:pic>
      <p:pic>
        <p:nvPicPr>
          <p:cNvPr id="30" name="Picture 29" descr="A green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7FFC5484-AF10-EBFD-0A7B-AF50803689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19" y="3069089"/>
            <a:ext cx="700772" cy="700772"/>
          </a:xfrm>
          <a:prstGeom prst="rect">
            <a:avLst/>
          </a:prstGeom>
        </p:spPr>
      </p:pic>
      <p:pic>
        <p:nvPicPr>
          <p:cNvPr id="14" name="Picture 13" descr="A green binoculars on a black background&#10;&#10;Description automatically generated">
            <a:extLst>
              <a:ext uri="{FF2B5EF4-FFF2-40B4-BE49-F238E27FC236}">
                <a16:creationId xmlns:a16="http://schemas.microsoft.com/office/drawing/2014/main" id="{95992195-265A-E4D5-DD51-794C2053E1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36" y="3938460"/>
            <a:ext cx="646139" cy="646139"/>
          </a:xfrm>
          <a:prstGeom prst="rect">
            <a:avLst/>
          </a:prstGeom>
        </p:spPr>
      </p:pic>
      <p:pic>
        <p:nvPicPr>
          <p:cNvPr id="18" name="Picture 17" descr="A green arrows and people with ties&#10;&#10;Description automatically generated with medium confidence">
            <a:extLst>
              <a:ext uri="{FF2B5EF4-FFF2-40B4-BE49-F238E27FC236}">
                <a16:creationId xmlns:a16="http://schemas.microsoft.com/office/drawing/2014/main" id="{1B8EB5E0-517A-F3D8-ABD9-BCF23825C0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40" y="1385354"/>
            <a:ext cx="641389" cy="641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0E8B69-0548-C6E5-45B2-526A6AB705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34" y="2236349"/>
            <a:ext cx="670801" cy="6708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134F7B-524E-A935-8B22-FE93FC1EAD5D}"/>
              </a:ext>
            </a:extLst>
          </p:cNvPr>
          <p:cNvSpPr/>
          <p:nvPr/>
        </p:nvSpPr>
        <p:spPr>
          <a:xfrm>
            <a:off x="2743200" y="376235"/>
            <a:ext cx="6040662" cy="36151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8048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4BBA5EF-C235-0277-E8C5-F5AA14B5E1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9090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BBA5EF-C235-0277-E8C5-F5AA14B5E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E31D063A-397A-723D-B05D-23A9C7212CB1}"/>
              </a:ext>
            </a:extLst>
          </p:cNvPr>
          <p:cNvGrpSpPr/>
          <p:nvPr/>
        </p:nvGrpSpPr>
        <p:grpSpPr>
          <a:xfrm>
            <a:off x="0" y="0"/>
            <a:ext cx="2578100" cy="5143500"/>
            <a:chOff x="0" y="0"/>
            <a:chExt cx="2578100" cy="5143500"/>
          </a:xfrm>
        </p:grpSpPr>
        <p:pic>
          <p:nvPicPr>
            <p:cNvPr id="9" name="Picture 8" descr="Arrows pointing up arrows on a wooden surface&#10;&#10;Description automatically generated">
              <a:extLst>
                <a:ext uri="{FF2B5EF4-FFF2-40B4-BE49-F238E27FC236}">
                  <a16:creationId xmlns:a16="http://schemas.microsoft.com/office/drawing/2014/main" id="{47F09601-619E-60A8-B58E-BD347A0CC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47" r="17637"/>
            <a:stretch/>
          </p:blipFill>
          <p:spPr>
            <a:xfrm>
              <a:off x="0" y="0"/>
              <a:ext cx="2578100" cy="5143500"/>
            </a:xfrm>
            <a:prstGeom prst="rect">
              <a:avLst/>
            </a:prstGeom>
          </p:spPr>
        </p:pic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EE3FF66D-4FF2-72B2-99BF-AB8DAE9E3525}"/>
                </a:ext>
              </a:extLst>
            </p:cNvPr>
            <p:cNvSpPr/>
            <p:nvPr/>
          </p:nvSpPr>
          <p:spPr>
            <a:xfrm>
              <a:off x="1" y="0"/>
              <a:ext cx="2578098" cy="5143500"/>
            </a:xfrm>
            <a:prstGeom prst="homePlate">
              <a:avLst>
                <a:gd name="adj" fmla="val 0"/>
              </a:avLst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9A75-8E2B-9038-6CC7-6FD6A47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30070-B451-AB78-FAA7-89ACA9E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66919"/>
            <a:ext cx="2022475" cy="609662"/>
          </a:xfrm>
        </p:spPr>
        <p:txBody>
          <a:bodyPr vert="horz" anchor="ctr"/>
          <a:lstStyle/>
          <a:p>
            <a:r>
              <a:rPr lang="en-US">
                <a:solidFill>
                  <a:schemeClr val="accent2"/>
                </a:solidFill>
              </a:rPr>
              <a:t>Outlook | </a:t>
            </a:r>
            <a:r>
              <a:rPr lang="en-US">
                <a:solidFill>
                  <a:schemeClr val="bg1"/>
                </a:solidFill>
              </a:rPr>
              <a:t>Limitations and Improvements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420065-7C3A-2009-A988-E3FA400FAC87}"/>
              </a:ext>
            </a:extLst>
          </p:cNvPr>
          <p:cNvSpPr/>
          <p:nvPr/>
        </p:nvSpPr>
        <p:spPr>
          <a:xfrm>
            <a:off x="2559502" y="794316"/>
            <a:ext cx="2059371" cy="16130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03720" rtlCol="0" anchor="ctr"/>
          <a:lstStyle/>
          <a:p>
            <a:pPr algn="r"/>
            <a:r>
              <a:rPr lang="en-US" sz="1800" b="1">
                <a:solidFill>
                  <a:schemeClr val="accent1"/>
                </a:solidFill>
              </a:rPr>
              <a:t>Current limitations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A27302-3781-0B77-102D-8D711BFE3244}"/>
              </a:ext>
            </a:extLst>
          </p:cNvPr>
          <p:cNvSpPr/>
          <p:nvPr/>
        </p:nvSpPr>
        <p:spPr>
          <a:xfrm>
            <a:off x="2559502" y="2712440"/>
            <a:ext cx="2059371" cy="18127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03720" rtlCol="0" anchor="ctr"/>
          <a:lstStyle/>
          <a:p>
            <a:pPr algn="r"/>
            <a:endParaRPr lang="en-US" sz="1800" b="1">
              <a:solidFill>
                <a:schemeClr val="accent1"/>
              </a:solidFill>
            </a:endParaRPr>
          </a:p>
          <a:p>
            <a:pPr algn="r"/>
            <a:r>
              <a:rPr lang="en-US" sz="1800" b="1">
                <a:solidFill>
                  <a:schemeClr val="accent1"/>
                </a:solidFill>
              </a:rPr>
              <a:t>Further improvements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17B151-B501-5495-5D53-7C5D5392411C}"/>
              </a:ext>
            </a:extLst>
          </p:cNvPr>
          <p:cNvCxnSpPr/>
          <p:nvPr/>
        </p:nvCxnSpPr>
        <p:spPr>
          <a:xfrm>
            <a:off x="4737100" y="794316"/>
            <a:ext cx="0" cy="1613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D81190-3C25-9256-F23A-8F056CF47F84}"/>
              </a:ext>
            </a:extLst>
          </p:cNvPr>
          <p:cNvCxnSpPr/>
          <p:nvPr/>
        </p:nvCxnSpPr>
        <p:spPr>
          <a:xfrm>
            <a:off x="4737100" y="2731630"/>
            <a:ext cx="0" cy="1774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51DA15-0DF2-11F9-4498-958FDCA0E56E}"/>
              </a:ext>
            </a:extLst>
          </p:cNvPr>
          <p:cNvCxnSpPr/>
          <p:nvPr/>
        </p:nvCxnSpPr>
        <p:spPr>
          <a:xfrm>
            <a:off x="2886075" y="2569484"/>
            <a:ext cx="58991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39C45B1-E61F-6F92-CDAB-883FBEC292DD}"/>
              </a:ext>
            </a:extLst>
          </p:cNvPr>
          <p:cNvSpPr/>
          <p:nvPr/>
        </p:nvSpPr>
        <p:spPr>
          <a:xfrm>
            <a:off x="4891314" y="919872"/>
            <a:ext cx="3893911" cy="13619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Potential data inconsistencies (e.g., </a:t>
            </a:r>
            <a:br>
              <a:rPr lang="en-US" sz="1500">
                <a:solidFill>
                  <a:schemeClr val="tx1"/>
                </a:solidFill>
              </a:rPr>
            </a:br>
            <a:r>
              <a:rPr lang="en-US" sz="1500">
                <a:solidFill>
                  <a:schemeClr val="tx1"/>
                </a:solidFill>
              </a:rPr>
              <a:t>database flags)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Limited monitoring / logging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No ingestion controls / bandwidth mgmt.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0FC945-2CEC-C62A-DFCE-B1C32BCB910D}"/>
              </a:ext>
            </a:extLst>
          </p:cNvPr>
          <p:cNvSpPr/>
          <p:nvPr/>
        </p:nvSpPr>
        <p:spPr>
          <a:xfrm>
            <a:off x="4891314" y="2937836"/>
            <a:ext cx="3893911" cy="13619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Implementation of async communication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Code Library for executors / communication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Develop front-end / SWAGGER UI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3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2089AEE4-01F7-878E-8504-9A972343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pic>
        <p:nvPicPr>
          <p:cNvPr id="18" name="Picture 17" descr="A green and black fence&#10;&#10;Description automatically generated">
            <a:extLst>
              <a:ext uri="{FF2B5EF4-FFF2-40B4-BE49-F238E27FC236}">
                <a16:creationId xmlns:a16="http://schemas.microsoft.com/office/drawing/2014/main" id="{0E3BE3E8-2C93-0DE8-6037-8DB6D5F67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884957"/>
            <a:ext cx="685800" cy="685800"/>
          </a:xfrm>
          <a:prstGeom prst="rect">
            <a:avLst/>
          </a:prstGeom>
        </p:spPr>
      </p:pic>
      <p:pic>
        <p:nvPicPr>
          <p:cNvPr id="31" name="Picture 30" descr="A green clock with arrows pointing up&#10;&#10;Description automatically generated">
            <a:extLst>
              <a:ext uri="{FF2B5EF4-FFF2-40B4-BE49-F238E27FC236}">
                <a16:creationId xmlns:a16="http://schemas.microsoft.com/office/drawing/2014/main" id="{0864210E-C104-E311-D7A9-C1B05EA325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95" y="2937836"/>
            <a:ext cx="694878" cy="6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5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1D0F4D8-1719-BCF7-DAA6-7EC09E7AE0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71854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1D0F4D8-1719-BCF7-DAA6-7EC09E7AE0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38D90CF-8806-C8F7-FD59-EF476C61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The Team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5BB083-E666-BA88-4A92-4C0448F3D561}"/>
              </a:ext>
            </a:extLst>
          </p:cNvPr>
          <p:cNvSpPr/>
          <p:nvPr/>
        </p:nvSpPr>
        <p:spPr>
          <a:xfrm>
            <a:off x="446109" y="1345749"/>
            <a:ext cx="1647201" cy="164720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C4AABA-9C85-7AA6-EDD6-CB73297D9A08}"/>
              </a:ext>
            </a:extLst>
          </p:cNvPr>
          <p:cNvSpPr/>
          <p:nvPr/>
        </p:nvSpPr>
        <p:spPr>
          <a:xfrm>
            <a:off x="2596836" y="1345749"/>
            <a:ext cx="1647201" cy="164720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33304F-4487-E970-0B8E-2AE63A78AE38}"/>
              </a:ext>
            </a:extLst>
          </p:cNvPr>
          <p:cNvSpPr/>
          <p:nvPr/>
        </p:nvSpPr>
        <p:spPr>
          <a:xfrm>
            <a:off x="4747563" y="1345749"/>
            <a:ext cx="1647201" cy="164720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3355C-675F-0632-EF84-A25DCD37A5A7}"/>
              </a:ext>
            </a:extLst>
          </p:cNvPr>
          <p:cNvSpPr/>
          <p:nvPr/>
        </p:nvSpPr>
        <p:spPr>
          <a:xfrm>
            <a:off x="6898291" y="1345749"/>
            <a:ext cx="1647201" cy="164720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file photo of Daniel Leal">
            <a:extLst>
              <a:ext uri="{FF2B5EF4-FFF2-40B4-BE49-F238E27FC236}">
                <a16:creationId xmlns:a16="http://schemas.microsoft.com/office/drawing/2014/main" id="{55F59A3D-4179-53DA-4A50-4FC487B9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763" y="1529630"/>
            <a:ext cx="1647201" cy="16472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of Stephan Nef">
            <a:extLst>
              <a:ext uri="{FF2B5EF4-FFF2-40B4-BE49-F238E27FC236}">
                <a16:creationId xmlns:a16="http://schemas.microsoft.com/office/drawing/2014/main" id="{E92986DA-CB13-66AA-2146-73EEB84F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90" y="1529630"/>
            <a:ext cx="1647201" cy="16472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59F121-2F50-B3B5-1481-A06C1F7C6E89}"/>
              </a:ext>
            </a:extLst>
          </p:cNvPr>
          <p:cNvSpPr/>
          <p:nvPr/>
        </p:nvSpPr>
        <p:spPr>
          <a:xfrm>
            <a:off x="358775" y="3467100"/>
            <a:ext cx="1974269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800">
                <a:solidFill>
                  <a:schemeClr val="accent1"/>
                </a:solidFill>
              </a:rPr>
              <a:t>Kaan Aydin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3DB019-477F-C620-2FAF-7BC3F002AB1C}"/>
              </a:ext>
            </a:extLst>
          </p:cNvPr>
          <p:cNvSpPr/>
          <p:nvPr/>
        </p:nvSpPr>
        <p:spPr>
          <a:xfrm>
            <a:off x="2509502" y="3467100"/>
            <a:ext cx="1974269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800">
                <a:solidFill>
                  <a:schemeClr val="accent1"/>
                </a:solidFill>
              </a:rPr>
              <a:t>Michael Brülisauer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7755C5-E64E-89A2-A05C-49B83882D52E}"/>
              </a:ext>
            </a:extLst>
          </p:cNvPr>
          <p:cNvSpPr/>
          <p:nvPr/>
        </p:nvSpPr>
        <p:spPr>
          <a:xfrm>
            <a:off x="4660229" y="3467100"/>
            <a:ext cx="1974269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800">
                <a:solidFill>
                  <a:schemeClr val="accent1"/>
                </a:solidFill>
              </a:rPr>
              <a:t>Daniel Leal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07FCE1-A54E-1F32-187F-989B34BDEB99}"/>
              </a:ext>
            </a:extLst>
          </p:cNvPr>
          <p:cNvSpPr/>
          <p:nvPr/>
        </p:nvSpPr>
        <p:spPr>
          <a:xfrm>
            <a:off x="6810956" y="3467100"/>
            <a:ext cx="1974269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800">
                <a:solidFill>
                  <a:schemeClr val="accent1"/>
                </a:solidFill>
              </a:rPr>
              <a:t>Stephan Nef</a:t>
            </a:r>
          </a:p>
        </p:txBody>
      </p:sp>
      <p:pic>
        <p:nvPicPr>
          <p:cNvPr id="22" name="Picture 21" descr="A person in a black shirt&#10;&#10;Description automatically generated">
            <a:extLst>
              <a:ext uri="{FF2B5EF4-FFF2-40B4-BE49-F238E27FC236}">
                <a16:creationId xmlns:a16="http://schemas.microsoft.com/office/drawing/2014/main" id="{0FD2FBE4-6D96-9775-AEE4-A6708D36AA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" b="11749"/>
          <a:stretch/>
        </p:blipFill>
        <p:spPr>
          <a:xfrm>
            <a:off x="522309" y="1529630"/>
            <a:ext cx="1647201" cy="1647201"/>
          </a:xfrm>
          <a:prstGeom prst="ellipse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222205-00B6-3723-B9A0-692D3944B612}"/>
              </a:ext>
            </a:extLst>
          </p:cNvPr>
          <p:cNvCxnSpPr/>
          <p:nvPr/>
        </p:nvCxnSpPr>
        <p:spPr>
          <a:xfrm>
            <a:off x="448514" y="3429000"/>
            <a:ext cx="17947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F01262-9E24-A2E8-3A92-CF748D788812}"/>
              </a:ext>
            </a:extLst>
          </p:cNvPr>
          <p:cNvCxnSpPr/>
          <p:nvPr/>
        </p:nvCxnSpPr>
        <p:spPr>
          <a:xfrm>
            <a:off x="2599241" y="3429000"/>
            <a:ext cx="17947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FE6C21-B48B-DA45-BC10-C8B9D2484FA2}"/>
              </a:ext>
            </a:extLst>
          </p:cNvPr>
          <p:cNvCxnSpPr/>
          <p:nvPr/>
        </p:nvCxnSpPr>
        <p:spPr>
          <a:xfrm>
            <a:off x="4749968" y="3429000"/>
            <a:ext cx="17947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1EFA68-FA94-FA7F-3F2F-4A55E550204D}"/>
              </a:ext>
            </a:extLst>
          </p:cNvPr>
          <p:cNvCxnSpPr/>
          <p:nvPr/>
        </p:nvCxnSpPr>
        <p:spPr>
          <a:xfrm>
            <a:off x="6900695" y="3429000"/>
            <a:ext cx="17947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4093F38-67D6-F52D-D550-990EFD25C8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4541" r="483" b="14565"/>
          <a:stretch/>
        </p:blipFill>
        <p:spPr>
          <a:xfrm>
            <a:off x="2673036" y="1529630"/>
            <a:ext cx="1647201" cy="1647201"/>
          </a:xfrm>
          <a:prstGeom prst="ellipse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284850-C24B-0A21-882B-EB5C6C97354B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65A75EF0-90D3-B775-F8AB-10951F60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18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4BBA5EF-C235-0277-E8C5-F5AA14B5E1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9927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BBA5EF-C235-0277-E8C5-F5AA14B5E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FF96556-87AB-142E-9419-655E8EDBF84D}"/>
              </a:ext>
            </a:extLst>
          </p:cNvPr>
          <p:cNvGrpSpPr/>
          <p:nvPr/>
        </p:nvGrpSpPr>
        <p:grpSpPr>
          <a:xfrm>
            <a:off x="0" y="0"/>
            <a:ext cx="2578098" cy="5143500"/>
            <a:chOff x="-152401" y="0"/>
            <a:chExt cx="2730499" cy="5143500"/>
          </a:xfrm>
        </p:grpSpPr>
        <p:pic>
          <p:nvPicPr>
            <p:cNvPr id="17" name="Picture 16" descr="A row of books on shelves with light bulbs from them&#10;&#10;Description automatically generated">
              <a:extLst>
                <a:ext uri="{FF2B5EF4-FFF2-40B4-BE49-F238E27FC236}">
                  <a16:creationId xmlns:a16="http://schemas.microsoft.com/office/drawing/2014/main" id="{430332D2-9D16-650B-F4C0-1679C9262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3" r="31784"/>
            <a:stretch/>
          </p:blipFill>
          <p:spPr>
            <a:xfrm>
              <a:off x="-152401" y="0"/>
              <a:ext cx="2730499" cy="5143500"/>
            </a:xfrm>
            <a:prstGeom prst="rect">
              <a:avLst/>
            </a:prstGeom>
          </p:spPr>
        </p:pic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D657FA8F-6D51-FF54-8BE9-70CE31F93299}"/>
                </a:ext>
              </a:extLst>
            </p:cNvPr>
            <p:cNvSpPr/>
            <p:nvPr/>
          </p:nvSpPr>
          <p:spPr>
            <a:xfrm>
              <a:off x="-152401" y="0"/>
              <a:ext cx="2730499" cy="5143500"/>
            </a:xfrm>
            <a:prstGeom prst="homePlate">
              <a:avLst>
                <a:gd name="adj" fmla="val 0"/>
              </a:avLst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9A75-8E2B-9038-6CC7-6FD6A47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30070-B451-AB78-FAA7-89ACA9E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66919"/>
            <a:ext cx="2022475" cy="609662"/>
          </a:xfrm>
        </p:spPr>
        <p:txBody>
          <a:bodyPr vert="horz" anchor="ctr"/>
          <a:lstStyle/>
          <a:p>
            <a:r>
              <a:rPr lang="de-CH">
                <a:solidFill>
                  <a:schemeClr val="accent2"/>
                </a:solidFill>
              </a:rPr>
              <a:t>Outlook | </a:t>
            </a:r>
            <a:r>
              <a:rPr lang="de-CH">
                <a:solidFill>
                  <a:schemeClr val="bg1"/>
                </a:solidFill>
              </a:rPr>
              <a:t>Troubles &amp; Learning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420065-7C3A-2009-A988-E3FA400FAC87}"/>
              </a:ext>
            </a:extLst>
          </p:cNvPr>
          <p:cNvSpPr/>
          <p:nvPr/>
        </p:nvSpPr>
        <p:spPr>
          <a:xfrm>
            <a:off x="2886075" y="637546"/>
            <a:ext cx="1381125" cy="18076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03720" rtlCol="0" anchor="ctr"/>
          <a:lstStyle/>
          <a:p>
            <a:pPr algn="r"/>
            <a:r>
              <a:rPr lang="de-DE" sz="1800" b="1">
                <a:solidFill>
                  <a:schemeClr val="accent1"/>
                </a:solidFill>
              </a:rPr>
              <a:t>Troubles</a:t>
            </a:r>
            <a:endParaRPr lang="en-US" sz="1800" b="1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A27302-3781-0B77-102D-8D711BFE3244}"/>
              </a:ext>
            </a:extLst>
          </p:cNvPr>
          <p:cNvSpPr/>
          <p:nvPr/>
        </p:nvSpPr>
        <p:spPr>
          <a:xfrm>
            <a:off x="2886075" y="2445206"/>
            <a:ext cx="1381125" cy="206074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03720" rtlCol="0" anchor="ctr"/>
          <a:lstStyle/>
          <a:p>
            <a:pPr algn="r"/>
            <a:r>
              <a:rPr lang="de-DE" sz="1800" b="1">
                <a:solidFill>
                  <a:schemeClr val="accent1"/>
                </a:solidFill>
              </a:rPr>
              <a:t>Learning</a:t>
            </a:r>
            <a:endParaRPr lang="en-US" sz="1800" b="1">
              <a:solidFill>
                <a:schemeClr val="accent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17B151-B501-5495-5D53-7C5D5392411C}"/>
              </a:ext>
            </a:extLst>
          </p:cNvPr>
          <p:cNvCxnSpPr/>
          <p:nvPr/>
        </p:nvCxnSpPr>
        <p:spPr>
          <a:xfrm>
            <a:off x="4318000" y="713665"/>
            <a:ext cx="0" cy="1400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D81190-3C25-9256-F23A-8F056CF47F84}"/>
              </a:ext>
            </a:extLst>
          </p:cNvPr>
          <p:cNvCxnSpPr/>
          <p:nvPr/>
        </p:nvCxnSpPr>
        <p:spPr>
          <a:xfrm>
            <a:off x="4318000" y="2445206"/>
            <a:ext cx="0" cy="2060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51DA15-0DF2-11F9-4498-958FDCA0E56E}"/>
              </a:ext>
            </a:extLst>
          </p:cNvPr>
          <p:cNvCxnSpPr/>
          <p:nvPr/>
        </p:nvCxnSpPr>
        <p:spPr>
          <a:xfrm>
            <a:off x="2886075" y="2279627"/>
            <a:ext cx="58991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39C45B1-E61F-6F92-CDAB-883FBEC292DD}"/>
              </a:ext>
            </a:extLst>
          </p:cNvPr>
          <p:cNvSpPr/>
          <p:nvPr/>
        </p:nvSpPr>
        <p:spPr>
          <a:xfrm>
            <a:off x="4470400" y="713665"/>
            <a:ext cx="4314825" cy="14003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MQTT implementation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Alignment with the interoperability TF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Memory issues with the VM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Inefficient debugging over VM / deployment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….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0FC945-2CEC-C62A-DFCE-B1C32BCB910D}"/>
              </a:ext>
            </a:extLst>
          </p:cNvPr>
          <p:cNvSpPr/>
          <p:nvPr/>
        </p:nvSpPr>
        <p:spPr>
          <a:xfrm>
            <a:off x="4470400" y="2445206"/>
            <a:ext cx="4314825" cy="206074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Use SSH to access to VM for efficient debugging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Early developers define “path forward” for interoperability standard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Methods &amp; applications around decentralized communication and decoupling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Plugfests are a lot of fun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3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2089AEE4-01F7-878E-8504-9A97234356F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pic>
        <p:nvPicPr>
          <p:cNvPr id="8" name="Picture 7" descr="A green triangle with a exclamation mark&#10;&#10;Description automatically generated">
            <a:extLst>
              <a:ext uri="{FF2B5EF4-FFF2-40B4-BE49-F238E27FC236}">
                <a16:creationId xmlns:a16="http://schemas.microsoft.com/office/drawing/2014/main" id="{7D7C5945-755E-11EE-2121-C3C8681358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859557"/>
            <a:ext cx="685800" cy="685800"/>
          </a:xfrm>
          <a:prstGeom prst="rect">
            <a:avLst/>
          </a:prstGeom>
        </p:spPr>
      </p:pic>
      <p:pic>
        <p:nvPicPr>
          <p:cNvPr id="11" name="Picture 10" descr="A green book with a graduation cap&#10;&#10;Description automatically generated">
            <a:extLst>
              <a:ext uri="{FF2B5EF4-FFF2-40B4-BE49-F238E27FC236}">
                <a16:creationId xmlns:a16="http://schemas.microsoft.com/office/drawing/2014/main" id="{95AD370F-E06B-5A5B-A731-E2FA8F1FCD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0782"/>
            <a:ext cx="814798" cy="8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4BBA5EF-C235-0277-E8C5-F5AA14B5E1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BBA5EF-C235-0277-E8C5-F5AA14B5E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930070-B451-AB78-FAA7-89ACA9E5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Contributions</a:t>
            </a:r>
            <a:r>
              <a:rPr lang="de-CH">
                <a:solidFill>
                  <a:schemeClr val="accent1"/>
                </a:solidFill>
              </a:rPr>
              <a:t> | </a:t>
            </a:r>
            <a:r>
              <a:rPr lang="en-US"/>
              <a:t>We were able to distribute the group work quite fairly within our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9A75-8E2B-9038-6CC7-6FD6A47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663A73-01F1-5D2E-CB56-659BD830037C}"/>
              </a:ext>
            </a:extLst>
          </p:cNvPr>
          <p:cNvSpPr/>
          <p:nvPr/>
        </p:nvSpPr>
        <p:spPr>
          <a:xfrm>
            <a:off x="1901371" y="1565728"/>
            <a:ext cx="1612848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>
                <a:solidFill>
                  <a:schemeClr val="accent1"/>
                </a:solidFill>
              </a:rPr>
              <a:t>Kaan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AEEE7F-67CC-A6E2-08CC-76F1FB29DDEF}"/>
              </a:ext>
            </a:extLst>
          </p:cNvPr>
          <p:cNvSpPr/>
          <p:nvPr/>
        </p:nvSpPr>
        <p:spPr>
          <a:xfrm>
            <a:off x="3658373" y="1565728"/>
            <a:ext cx="1612848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>
                <a:solidFill>
                  <a:schemeClr val="accent1"/>
                </a:solidFill>
              </a:rPr>
              <a:t>Michael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E23AC3-F699-0C61-E053-CB936F605972}"/>
              </a:ext>
            </a:extLst>
          </p:cNvPr>
          <p:cNvSpPr/>
          <p:nvPr/>
        </p:nvSpPr>
        <p:spPr>
          <a:xfrm>
            <a:off x="5415375" y="1565728"/>
            <a:ext cx="1612848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>
                <a:solidFill>
                  <a:schemeClr val="accent1"/>
                </a:solidFill>
              </a:rPr>
              <a:t>Daniel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10397C-3920-416F-738A-17CA0A253046}"/>
              </a:ext>
            </a:extLst>
          </p:cNvPr>
          <p:cNvSpPr/>
          <p:nvPr/>
        </p:nvSpPr>
        <p:spPr>
          <a:xfrm>
            <a:off x="7172377" y="1565728"/>
            <a:ext cx="1612848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>
                <a:solidFill>
                  <a:schemeClr val="accent1"/>
                </a:solidFill>
              </a:rPr>
              <a:t>Stephan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D91D9A-4F37-FA45-55AF-57E306ADFA45}"/>
              </a:ext>
            </a:extLst>
          </p:cNvPr>
          <p:cNvCxnSpPr/>
          <p:nvPr/>
        </p:nvCxnSpPr>
        <p:spPr>
          <a:xfrm>
            <a:off x="1901371" y="2079006"/>
            <a:ext cx="161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38DEE0-275B-45B3-BC87-00305095FA11}"/>
              </a:ext>
            </a:extLst>
          </p:cNvPr>
          <p:cNvCxnSpPr/>
          <p:nvPr/>
        </p:nvCxnSpPr>
        <p:spPr>
          <a:xfrm>
            <a:off x="3658373" y="2079006"/>
            <a:ext cx="161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E4631D-5C76-C093-64F9-9DFF9942C524}"/>
              </a:ext>
            </a:extLst>
          </p:cNvPr>
          <p:cNvCxnSpPr/>
          <p:nvPr/>
        </p:nvCxnSpPr>
        <p:spPr>
          <a:xfrm>
            <a:off x="5415375" y="2079006"/>
            <a:ext cx="161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D0DA9A-EA54-C603-E5DD-31BD4F7520AD}"/>
              </a:ext>
            </a:extLst>
          </p:cNvPr>
          <p:cNvCxnSpPr/>
          <p:nvPr/>
        </p:nvCxnSpPr>
        <p:spPr>
          <a:xfrm>
            <a:off x="7172377" y="2079006"/>
            <a:ext cx="161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C14EF98-33C0-09E1-2836-E0613F1270BB}"/>
              </a:ext>
            </a:extLst>
          </p:cNvPr>
          <p:cNvGrpSpPr>
            <a:grpSpLocks noChangeAspect="1"/>
          </p:cNvGrpSpPr>
          <p:nvPr/>
        </p:nvGrpSpPr>
        <p:grpSpPr>
          <a:xfrm>
            <a:off x="2568030" y="2553266"/>
            <a:ext cx="231017" cy="231017"/>
            <a:chOff x="982662" y="3868738"/>
            <a:chExt cx="269875" cy="269875"/>
          </a:xfrm>
        </p:grpSpPr>
        <p:sp>
          <p:nvSpPr>
            <p:cNvPr id="97" name="Oval 16">
              <a:extLst>
                <a:ext uri="{FF2B5EF4-FFF2-40B4-BE49-F238E27FC236}">
                  <a16:creationId xmlns:a16="http://schemas.microsoft.com/office/drawing/2014/main" id="{7E44770F-F0AC-277D-B444-5537DA00B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092C2BB1-6571-7040-16BD-0C7DD574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2F7D37-EC11-255E-10AE-3D71D627C747}"/>
              </a:ext>
            </a:extLst>
          </p:cNvPr>
          <p:cNvGrpSpPr>
            <a:grpSpLocks noChangeAspect="1"/>
          </p:cNvGrpSpPr>
          <p:nvPr/>
        </p:nvGrpSpPr>
        <p:grpSpPr>
          <a:xfrm>
            <a:off x="4349288" y="2553266"/>
            <a:ext cx="231017" cy="231017"/>
            <a:chOff x="982662" y="3868738"/>
            <a:chExt cx="269875" cy="269875"/>
          </a:xfrm>
        </p:grpSpPr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2FAA22D7-9596-454F-5C31-007E996CB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159F6A6E-7261-91E1-B59B-5CAC3D772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5060BE-7750-43ED-F5F4-52E95E2BFD5A}"/>
              </a:ext>
            </a:extLst>
          </p:cNvPr>
          <p:cNvGrpSpPr>
            <a:grpSpLocks noChangeAspect="1"/>
          </p:cNvGrpSpPr>
          <p:nvPr/>
        </p:nvGrpSpPr>
        <p:grpSpPr>
          <a:xfrm>
            <a:off x="7863292" y="4282536"/>
            <a:ext cx="231017" cy="231017"/>
            <a:chOff x="982662" y="3868738"/>
            <a:chExt cx="269875" cy="269875"/>
          </a:xfrm>
        </p:grpSpPr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1CFD273A-A21D-254E-673C-B4EE07DAD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98CF1F35-B718-64D0-F7F4-20A9DFC48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FAA421-9E01-C69D-253F-5F3D84784A16}"/>
              </a:ext>
            </a:extLst>
          </p:cNvPr>
          <p:cNvCxnSpPr>
            <a:cxnSpLocks/>
          </p:cNvCxnSpPr>
          <p:nvPr/>
        </p:nvCxnSpPr>
        <p:spPr>
          <a:xfrm>
            <a:off x="1813832" y="2220604"/>
            <a:ext cx="0" cy="1242195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9E8367-1865-EDBC-748D-04CCEE418565}"/>
              </a:ext>
            </a:extLst>
          </p:cNvPr>
          <p:cNvCxnSpPr>
            <a:cxnSpLocks/>
          </p:cNvCxnSpPr>
          <p:nvPr/>
        </p:nvCxnSpPr>
        <p:spPr>
          <a:xfrm>
            <a:off x="1813832" y="3556857"/>
            <a:ext cx="0" cy="298957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9DF33A9-C227-440D-EB0E-413B461FAEFD}"/>
              </a:ext>
            </a:extLst>
          </p:cNvPr>
          <p:cNvCxnSpPr/>
          <p:nvPr/>
        </p:nvCxnSpPr>
        <p:spPr>
          <a:xfrm>
            <a:off x="358775" y="2490141"/>
            <a:ext cx="84264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304D224-0CC5-DAE7-6B28-CC8A83943444}"/>
              </a:ext>
            </a:extLst>
          </p:cNvPr>
          <p:cNvCxnSpPr/>
          <p:nvPr/>
        </p:nvCxnSpPr>
        <p:spPr>
          <a:xfrm>
            <a:off x="358775" y="3511592"/>
            <a:ext cx="84264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9D60D-FA1C-F35A-464B-40BB94B6FF67}"/>
              </a:ext>
            </a:extLst>
          </p:cNvPr>
          <p:cNvSpPr/>
          <p:nvPr/>
        </p:nvSpPr>
        <p:spPr>
          <a:xfrm>
            <a:off x="263591" y="2504348"/>
            <a:ext cx="1521666" cy="3288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WebSub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D78D9B-6AAC-282A-8D48-E06472541240}"/>
              </a:ext>
            </a:extLst>
          </p:cNvPr>
          <p:cNvSpPr/>
          <p:nvPr/>
        </p:nvSpPr>
        <p:spPr>
          <a:xfrm>
            <a:off x="263591" y="2850201"/>
            <a:ext cx="1521666" cy="3288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MQTT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76CBC0-FC23-D3C8-DA38-08B5F95670A5}"/>
              </a:ext>
            </a:extLst>
          </p:cNvPr>
          <p:cNvSpPr/>
          <p:nvPr/>
        </p:nvSpPr>
        <p:spPr>
          <a:xfrm>
            <a:off x="263591" y="2158494"/>
            <a:ext cx="1521666" cy="3288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US" sz="1400" b="1">
                <a:solidFill>
                  <a:schemeClr val="accent1"/>
                </a:solidFill>
              </a:rPr>
              <a:t>Auction House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CAAEB3-3F5D-9381-80AF-0BF9303D29AF}"/>
              </a:ext>
            </a:extLst>
          </p:cNvPr>
          <p:cNvSpPr/>
          <p:nvPr/>
        </p:nvSpPr>
        <p:spPr>
          <a:xfrm>
            <a:off x="263591" y="3196055"/>
            <a:ext cx="1521666" cy="3288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Other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24CA3B-FCFC-55D1-7862-103610982734}"/>
              </a:ext>
            </a:extLst>
          </p:cNvPr>
          <p:cNvSpPr/>
          <p:nvPr/>
        </p:nvSpPr>
        <p:spPr>
          <a:xfrm>
            <a:off x="263591" y="3541909"/>
            <a:ext cx="1521666" cy="3288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Semantic HM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01335E-37B3-1065-530E-AB2CD048B5DB}"/>
              </a:ext>
            </a:extLst>
          </p:cNvPr>
          <p:cNvCxnSpPr>
            <a:cxnSpLocks/>
          </p:cNvCxnSpPr>
          <p:nvPr/>
        </p:nvCxnSpPr>
        <p:spPr>
          <a:xfrm>
            <a:off x="1813832" y="3902711"/>
            <a:ext cx="0" cy="298957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0100E-16A9-E48F-CAE8-8878A755B3AF}"/>
              </a:ext>
            </a:extLst>
          </p:cNvPr>
          <p:cNvSpPr/>
          <p:nvPr/>
        </p:nvSpPr>
        <p:spPr>
          <a:xfrm>
            <a:off x="263591" y="3887762"/>
            <a:ext cx="1521666" cy="3288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New Executors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935858-AA2B-01FD-E762-E6891ECF302B}"/>
              </a:ext>
            </a:extLst>
          </p:cNvPr>
          <p:cNvCxnSpPr>
            <a:cxnSpLocks/>
          </p:cNvCxnSpPr>
          <p:nvPr/>
        </p:nvCxnSpPr>
        <p:spPr>
          <a:xfrm>
            <a:off x="1813832" y="4248566"/>
            <a:ext cx="0" cy="298957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9D8F148-CA38-1E33-DAF3-FEFC178E587C}"/>
              </a:ext>
            </a:extLst>
          </p:cNvPr>
          <p:cNvSpPr/>
          <p:nvPr/>
        </p:nvSpPr>
        <p:spPr>
          <a:xfrm>
            <a:off x="263591" y="4233618"/>
            <a:ext cx="1521666" cy="3288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Documentation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1390EC5-B46A-EA58-08EF-F8D1BBD1AF8C}"/>
              </a:ext>
            </a:extLst>
          </p:cNvPr>
          <p:cNvCxnSpPr/>
          <p:nvPr/>
        </p:nvCxnSpPr>
        <p:spPr>
          <a:xfrm>
            <a:off x="358775" y="3879262"/>
            <a:ext cx="84264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E78ACC-D891-A76F-629E-248D937EAED8}"/>
              </a:ext>
            </a:extLst>
          </p:cNvPr>
          <p:cNvCxnSpPr/>
          <p:nvPr/>
        </p:nvCxnSpPr>
        <p:spPr>
          <a:xfrm>
            <a:off x="358775" y="4225116"/>
            <a:ext cx="84264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4D722D-5BC3-FB50-C00E-1421247EFF5C}"/>
              </a:ext>
            </a:extLst>
          </p:cNvPr>
          <p:cNvGrpSpPr>
            <a:grpSpLocks noChangeAspect="1"/>
          </p:cNvGrpSpPr>
          <p:nvPr/>
        </p:nvGrpSpPr>
        <p:grpSpPr>
          <a:xfrm>
            <a:off x="2568030" y="3244973"/>
            <a:ext cx="231017" cy="231017"/>
            <a:chOff x="982662" y="3868738"/>
            <a:chExt cx="269875" cy="269875"/>
          </a:xfrm>
        </p:grpSpPr>
        <p:sp>
          <p:nvSpPr>
            <p:cNvPr id="53" name="Oval 16">
              <a:extLst>
                <a:ext uri="{FF2B5EF4-FFF2-40B4-BE49-F238E27FC236}">
                  <a16:creationId xmlns:a16="http://schemas.microsoft.com/office/drawing/2014/main" id="{68F069C9-4FEB-B605-1810-F91B6E5A4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F330FCD2-2058-3863-08C7-2E3C78875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F562583-31BB-C842-B7D2-21DC00B8A3DD}"/>
              </a:ext>
            </a:extLst>
          </p:cNvPr>
          <p:cNvGrpSpPr>
            <a:grpSpLocks noChangeAspect="1"/>
          </p:cNvGrpSpPr>
          <p:nvPr/>
        </p:nvGrpSpPr>
        <p:grpSpPr>
          <a:xfrm>
            <a:off x="4349288" y="3244973"/>
            <a:ext cx="231017" cy="231017"/>
            <a:chOff x="982662" y="3868738"/>
            <a:chExt cx="269875" cy="269875"/>
          </a:xfrm>
        </p:grpSpPr>
        <p:sp>
          <p:nvSpPr>
            <p:cNvPr id="56" name="Oval 16">
              <a:extLst>
                <a:ext uri="{FF2B5EF4-FFF2-40B4-BE49-F238E27FC236}">
                  <a16:creationId xmlns:a16="http://schemas.microsoft.com/office/drawing/2014/main" id="{5A99CC91-FFAE-04B8-58CA-38B5B20EB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8551137E-2B6B-7D67-8184-072A5DDCA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88D5DA-88E7-89BE-116A-85C8755D7F16}"/>
              </a:ext>
            </a:extLst>
          </p:cNvPr>
          <p:cNvGrpSpPr>
            <a:grpSpLocks noChangeAspect="1"/>
          </p:cNvGrpSpPr>
          <p:nvPr/>
        </p:nvGrpSpPr>
        <p:grpSpPr>
          <a:xfrm>
            <a:off x="6106290" y="4282536"/>
            <a:ext cx="231017" cy="231017"/>
            <a:chOff x="982662" y="3868738"/>
            <a:chExt cx="269875" cy="269875"/>
          </a:xfrm>
        </p:grpSpPr>
        <p:sp>
          <p:nvSpPr>
            <p:cNvPr id="59" name="Oval 16">
              <a:extLst>
                <a:ext uri="{FF2B5EF4-FFF2-40B4-BE49-F238E27FC236}">
                  <a16:creationId xmlns:a16="http://schemas.microsoft.com/office/drawing/2014/main" id="{AAA5BEEE-8F3F-0F26-141D-E515C5795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1024D20F-B472-5A74-81AA-82866F033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EE1ADA-E597-FDDC-2A97-EC34D06E2FC6}"/>
              </a:ext>
            </a:extLst>
          </p:cNvPr>
          <p:cNvGrpSpPr>
            <a:grpSpLocks noChangeAspect="1"/>
          </p:cNvGrpSpPr>
          <p:nvPr/>
        </p:nvGrpSpPr>
        <p:grpSpPr>
          <a:xfrm>
            <a:off x="6106290" y="2899119"/>
            <a:ext cx="231017" cy="231017"/>
            <a:chOff x="982662" y="3868738"/>
            <a:chExt cx="269875" cy="269875"/>
          </a:xfrm>
        </p:grpSpPr>
        <p:sp>
          <p:nvSpPr>
            <p:cNvPr id="62" name="Oval 16">
              <a:extLst>
                <a:ext uri="{FF2B5EF4-FFF2-40B4-BE49-F238E27FC236}">
                  <a16:creationId xmlns:a16="http://schemas.microsoft.com/office/drawing/2014/main" id="{B2670598-65F1-33B1-BAB5-57CAE164A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7FE19779-82A9-4E7C-3082-026623017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9B43AFD-5A2C-12C7-C58A-604F956D4D73}"/>
              </a:ext>
            </a:extLst>
          </p:cNvPr>
          <p:cNvGrpSpPr>
            <a:grpSpLocks noChangeAspect="1"/>
          </p:cNvGrpSpPr>
          <p:nvPr/>
        </p:nvGrpSpPr>
        <p:grpSpPr>
          <a:xfrm>
            <a:off x="4349288" y="3590827"/>
            <a:ext cx="231017" cy="231017"/>
            <a:chOff x="982662" y="3868738"/>
            <a:chExt cx="269875" cy="269875"/>
          </a:xfrm>
        </p:grpSpPr>
        <p:sp>
          <p:nvSpPr>
            <p:cNvPr id="68" name="Oval 16">
              <a:extLst>
                <a:ext uri="{FF2B5EF4-FFF2-40B4-BE49-F238E27FC236}">
                  <a16:creationId xmlns:a16="http://schemas.microsoft.com/office/drawing/2014/main" id="{D91971BA-FB25-1B23-60C3-A34329CE9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C7873B8E-9815-D18B-7B00-88F04095B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91F2A9E-4F76-584B-7283-EDB97E5BBB42}"/>
              </a:ext>
            </a:extLst>
          </p:cNvPr>
          <p:cNvGrpSpPr>
            <a:grpSpLocks noChangeAspect="1"/>
          </p:cNvGrpSpPr>
          <p:nvPr/>
        </p:nvGrpSpPr>
        <p:grpSpPr>
          <a:xfrm>
            <a:off x="4349288" y="3936680"/>
            <a:ext cx="231017" cy="231017"/>
            <a:chOff x="982662" y="3868738"/>
            <a:chExt cx="269875" cy="269875"/>
          </a:xfrm>
        </p:grpSpPr>
        <p:sp>
          <p:nvSpPr>
            <p:cNvPr id="71" name="Oval 16">
              <a:extLst>
                <a:ext uri="{FF2B5EF4-FFF2-40B4-BE49-F238E27FC236}">
                  <a16:creationId xmlns:a16="http://schemas.microsoft.com/office/drawing/2014/main" id="{812E5B45-667F-499B-2B21-684CD22E9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47EC4164-D022-3BD4-1BE0-930B9ECAD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BF82F7-1AF3-D76B-FA71-384F4E8E2599}"/>
              </a:ext>
            </a:extLst>
          </p:cNvPr>
          <p:cNvGrpSpPr>
            <a:grpSpLocks noChangeAspect="1"/>
          </p:cNvGrpSpPr>
          <p:nvPr/>
        </p:nvGrpSpPr>
        <p:grpSpPr>
          <a:xfrm>
            <a:off x="7863292" y="2553266"/>
            <a:ext cx="231017" cy="231017"/>
            <a:chOff x="982662" y="3868738"/>
            <a:chExt cx="269875" cy="269875"/>
          </a:xfrm>
        </p:grpSpPr>
        <p:sp>
          <p:nvSpPr>
            <p:cNvPr id="74" name="Oval 16">
              <a:extLst>
                <a:ext uri="{FF2B5EF4-FFF2-40B4-BE49-F238E27FC236}">
                  <a16:creationId xmlns:a16="http://schemas.microsoft.com/office/drawing/2014/main" id="{2F5D6E83-6335-E740-4B8A-3AC7F572D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EE60F37A-4E72-331C-D0A4-072164558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249942C-F936-9F3D-DE00-7E7C19E4DCF2}"/>
              </a:ext>
            </a:extLst>
          </p:cNvPr>
          <p:cNvGrpSpPr>
            <a:grpSpLocks noChangeAspect="1"/>
          </p:cNvGrpSpPr>
          <p:nvPr/>
        </p:nvGrpSpPr>
        <p:grpSpPr>
          <a:xfrm>
            <a:off x="2568030" y="4282537"/>
            <a:ext cx="231017" cy="231017"/>
            <a:chOff x="982662" y="3868738"/>
            <a:chExt cx="269875" cy="269875"/>
          </a:xfrm>
        </p:grpSpPr>
        <p:sp>
          <p:nvSpPr>
            <p:cNvPr id="77" name="Oval 16">
              <a:extLst>
                <a:ext uri="{FF2B5EF4-FFF2-40B4-BE49-F238E27FC236}">
                  <a16:creationId xmlns:a16="http://schemas.microsoft.com/office/drawing/2014/main" id="{C267001A-B3A6-8029-C114-D414EE1D9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2A0B4F5-A4D7-18F9-0885-A1A9D5639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8384208-84F2-147F-9D3F-782ABEDAE2DE}"/>
              </a:ext>
            </a:extLst>
          </p:cNvPr>
          <p:cNvGrpSpPr>
            <a:grpSpLocks noChangeAspect="1"/>
          </p:cNvGrpSpPr>
          <p:nvPr/>
        </p:nvGrpSpPr>
        <p:grpSpPr>
          <a:xfrm>
            <a:off x="6106290" y="3936680"/>
            <a:ext cx="231017" cy="231017"/>
            <a:chOff x="982662" y="3868738"/>
            <a:chExt cx="269875" cy="269875"/>
          </a:xfrm>
        </p:grpSpPr>
        <p:sp>
          <p:nvSpPr>
            <p:cNvPr id="83" name="Oval 16">
              <a:extLst>
                <a:ext uri="{FF2B5EF4-FFF2-40B4-BE49-F238E27FC236}">
                  <a16:creationId xmlns:a16="http://schemas.microsoft.com/office/drawing/2014/main" id="{DCE686C6-400C-A0A5-19AF-1910A6D95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72F88BC5-3EF6-7252-7692-8945F1FC7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C184BED-F34E-B683-7F97-917C7F1F58C1}"/>
              </a:ext>
            </a:extLst>
          </p:cNvPr>
          <p:cNvGrpSpPr>
            <a:grpSpLocks noChangeAspect="1"/>
          </p:cNvGrpSpPr>
          <p:nvPr/>
        </p:nvGrpSpPr>
        <p:grpSpPr>
          <a:xfrm>
            <a:off x="2568030" y="3590827"/>
            <a:ext cx="231017" cy="231017"/>
            <a:chOff x="982662" y="3868738"/>
            <a:chExt cx="269875" cy="269875"/>
          </a:xfrm>
        </p:grpSpPr>
        <p:sp>
          <p:nvSpPr>
            <p:cNvPr id="86" name="Oval 16">
              <a:extLst>
                <a:ext uri="{FF2B5EF4-FFF2-40B4-BE49-F238E27FC236}">
                  <a16:creationId xmlns:a16="http://schemas.microsoft.com/office/drawing/2014/main" id="{3224162F-18D2-4D73-61E9-5994DB4F4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3129EF1-28BD-63F0-BCBC-2D92F7021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98903C6-635A-2307-4624-196FD7CF5FE4}"/>
              </a:ext>
            </a:extLst>
          </p:cNvPr>
          <p:cNvGrpSpPr>
            <a:grpSpLocks noChangeAspect="1"/>
          </p:cNvGrpSpPr>
          <p:nvPr/>
        </p:nvGrpSpPr>
        <p:grpSpPr>
          <a:xfrm>
            <a:off x="7863292" y="3936680"/>
            <a:ext cx="231017" cy="231017"/>
            <a:chOff x="982662" y="3868738"/>
            <a:chExt cx="269875" cy="269875"/>
          </a:xfrm>
        </p:grpSpPr>
        <p:sp>
          <p:nvSpPr>
            <p:cNvPr id="91" name="Oval 16">
              <a:extLst>
                <a:ext uri="{FF2B5EF4-FFF2-40B4-BE49-F238E27FC236}">
                  <a16:creationId xmlns:a16="http://schemas.microsoft.com/office/drawing/2014/main" id="{3BE34929-E228-8A7B-3563-9BE65EA6A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B229A9B4-EAB6-C61E-110B-6A421DA73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79BB8C8-FFCD-E189-9DBF-10B228E9D20C}"/>
              </a:ext>
            </a:extLst>
          </p:cNvPr>
          <p:cNvGrpSpPr>
            <a:grpSpLocks noChangeAspect="1"/>
          </p:cNvGrpSpPr>
          <p:nvPr/>
        </p:nvGrpSpPr>
        <p:grpSpPr>
          <a:xfrm>
            <a:off x="7863292" y="3590827"/>
            <a:ext cx="231017" cy="231017"/>
            <a:chOff x="982662" y="3868738"/>
            <a:chExt cx="269875" cy="269875"/>
          </a:xfrm>
        </p:grpSpPr>
        <p:sp>
          <p:nvSpPr>
            <p:cNvPr id="94" name="Oval 16">
              <a:extLst>
                <a:ext uri="{FF2B5EF4-FFF2-40B4-BE49-F238E27FC236}">
                  <a16:creationId xmlns:a16="http://schemas.microsoft.com/office/drawing/2014/main" id="{11110C6A-2D0F-49B6-4090-028D4682C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3C098DC-45E4-8EFF-3F1B-19286E8B7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9E0701A-B0B6-A08D-38B4-C663D20B7BE1}"/>
              </a:ext>
            </a:extLst>
          </p:cNvPr>
          <p:cNvGrpSpPr>
            <a:grpSpLocks noChangeAspect="1"/>
          </p:cNvGrpSpPr>
          <p:nvPr/>
        </p:nvGrpSpPr>
        <p:grpSpPr>
          <a:xfrm>
            <a:off x="6106290" y="3590827"/>
            <a:ext cx="231017" cy="231017"/>
            <a:chOff x="982662" y="3868738"/>
            <a:chExt cx="269875" cy="269875"/>
          </a:xfrm>
        </p:grpSpPr>
        <p:sp>
          <p:nvSpPr>
            <p:cNvPr id="133" name="Oval 16">
              <a:extLst>
                <a:ext uri="{FF2B5EF4-FFF2-40B4-BE49-F238E27FC236}">
                  <a16:creationId xmlns:a16="http://schemas.microsoft.com/office/drawing/2014/main" id="{A042EDAF-1C0D-0421-0221-6D943AB7C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8F36CA99-1664-DCA2-FD1A-D85287C1A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7AAE25-9DD8-D120-FD28-F80B946FB312}"/>
              </a:ext>
            </a:extLst>
          </p:cNvPr>
          <p:cNvGrpSpPr>
            <a:grpSpLocks noChangeAspect="1"/>
          </p:cNvGrpSpPr>
          <p:nvPr/>
        </p:nvGrpSpPr>
        <p:grpSpPr>
          <a:xfrm>
            <a:off x="4349288" y="2899119"/>
            <a:ext cx="231017" cy="231017"/>
            <a:chOff x="982662" y="3868738"/>
            <a:chExt cx="269875" cy="269875"/>
          </a:xfrm>
        </p:grpSpPr>
        <p:sp>
          <p:nvSpPr>
            <p:cNvPr id="160" name="Oval 16">
              <a:extLst>
                <a:ext uri="{FF2B5EF4-FFF2-40B4-BE49-F238E27FC236}">
                  <a16:creationId xmlns:a16="http://schemas.microsoft.com/office/drawing/2014/main" id="{134EE3A8-F77E-EDAB-A2A5-9C55A4A13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1" name="Freeform 17">
              <a:extLst>
                <a:ext uri="{FF2B5EF4-FFF2-40B4-BE49-F238E27FC236}">
                  <a16:creationId xmlns:a16="http://schemas.microsoft.com/office/drawing/2014/main" id="{EA577A31-4258-F875-4724-3FCDF0033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524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E03158FD-EDD0-83B0-D6D3-9E2E62A0C0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3158FD-EDD0-83B0-D6D3-9E2E62A0C0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4F41E98-D5CC-61EB-E690-0BA588F4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Any questions?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4B51A-2AE9-A0B0-C8CD-F0A325B0A51C}"/>
              </a:ext>
            </a:extLst>
          </p:cNvPr>
          <p:cNvSpPr/>
          <p:nvPr/>
        </p:nvSpPr>
        <p:spPr>
          <a:xfrm>
            <a:off x="2600960" y="4790440"/>
            <a:ext cx="2062480" cy="25146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4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Key Architecture Changes</a:t>
            </a:r>
            <a:endParaRPr lang="en-US" sz="1800">
              <a:solidFill>
                <a:schemeClr val="accent1"/>
              </a:solidFill>
            </a:endParaRP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Communication Flows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Decoupling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Demonstration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Outlook &amp; 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2C707-C4E6-3251-E61A-A40981D79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02" y="569685"/>
            <a:ext cx="597807" cy="597807"/>
          </a:xfrm>
          <a:prstGeom prst="rect">
            <a:avLst/>
          </a:prstGeom>
        </p:spPr>
      </p:pic>
      <p:pic>
        <p:nvPicPr>
          <p:cNvPr id="30" name="Picture 29" descr="A green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7FFC5484-AF10-EBFD-0A7B-AF50803689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19" y="3069089"/>
            <a:ext cx="700772" cy="700772"/>
          </a:xfrm>
          <a:prstGeom prst="rect">
            <a:avLst/>
          </a:prstGeom>
        </p:spPr>
      </p:pic>
      <p:pic>
        <p:nvPicPr>
          <p:cNvPr id="14" name="Picture 13" descr="A green binoculars on a black background&#10;&#10;Description automatically generated">
            <a:extLst>
              <a:ext uri="{FF2B5EF4-FFF2-40B4-BE49-F238E27FC236}">
                <a16:creationId xmlns:a16="http://schemas.microsoft.com/office/drawing/2014/main" id="{95992195-265A-E4D5-DD51-794C2053E1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36" y="3938460"/>
            <a:ext cx="646139" cy="646139"/>
          </a:xfrm>
          <a:prstGeom prst="rect">
            <a:avLst/>
          </a:prstGeom>
        </p:spPr>
      </p:pic>
      <p:pic>
        <p:nvPicPr>
          <p:cNvPr id="18" name="Picture 17" descr="A green arrows and people with ties&#10;&#10;Description automatically generated with medium confidence">
            <a:extLst>
              <a:ext uri="{FF2B5EF4-FFF2-40B4-BE49-F238E27FC236}">
                <a16:creationId xmlns:a16="http://schemas.microsoft.com/office/drawing/2014/main" id="{1B8EB5E0-517A-F3D8-ABD9-BCF23825C0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40" y="1385354"/>
            <a:ext cx="641389" cy="641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0E8B69-0548-C6E5-45B2-526A6AB705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34" y="2236349"/>
            <a:ext cx="670801" cy="67080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8272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Key Architecture Changes</a:t>
            </a:r>
            <a:endParaRPr lang="en-US" sz="1800">
              <a:solidFill>
                <a:schemeClr val="accent1"/>
              </a:solidFill>
            </a:endParaRP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Communication Flows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Decoupling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Demonstration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Outlook &amp; 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2C707-C4E6-3251-E61A-A40981D79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02" y="569685"/>
            <a:ext cx="597807" cy="597807"/>
          </a:xfrm>
          <a:prstGeom prst="rect">
            <a:avLst/>
          </a:prstGeom>
        </p:spPr>
      </p:pic>
      <p:pic>
        <p:nvPicPr>
          <p:cNvPr id="30" name="Picture 29" descr="A green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7FFC5484-AF10-EBFD-0A7B-AF50803689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19" y="3069089"/>
            <a:ext cx="700772" cy="700772"/>
          </a:xfrm>
          <a:prstGeom prst="rect">
            <a:avLst/>
          </a:prstGeom>
        </p:spPr>
      </p:pic>
      <p:pic>
        <p:nvPicPr>
          <p:cNvPr id="14" name="Picture 13" descr="A green binoculars on a black background&#10;&#10;Description automatically generated">
            <a:extLst>
              <a:ext uri="{FF2B5EF4-FFF2-40B4-BE49-F238E27FC236}">
                <a16:creationId xmlns:a16="http://schemas.microsoft.com/office/drawing/2014/main" id="{95992195-265A-E4D5-DD51-794C2053E1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36" y="3938460"/>
            <a:ext cx="646139" cy="646139"/>
          </a:xfrm>
          <a:prstGeom prst="rect">
            <a:avLst/>
          </a:prstGeom>
        </p:spPr>
      </p:pic>
      <p:pic>
        <p:nvPicPr>
          <p:cNvPr id="18" name="Picture 17" descr="A green arrows and people with ties&#10;&#10;Description automatically generated with medium confidence">
            <a:extLst>
              <a:ext uri="{FF2B5EF4-FFF2-40B4-BE49-F238E27FC236}">
                <a16:creationId xmlns:a16="http://schemas.microsoft.com/office/drawing/2014/main" id="{1B8EB5E0-517A-F3D8-ABD9-BCF23825C0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40" y="1385354"/>
            <a:ext cx="641389" cy="641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0E8B69-0548-C6E5-45B2-526A6AB705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34" y="2236349"/>
            <a:ext cx="670801" cy="6708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C65D00-EF69-1376-1715-9C85694E0D09}"/>
              </a:ext>
            </a:extLst>
          </p:cNvPr>
          <p:cNvSpPr/>
          <p:nvPr/>
        </p:nvSpPr>
        <p:spPr>
          <a:xfrm>
            <a:off x="2743200" y="1233589"/>
            <a:ext cx="6040662" cy="33614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1862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E36F1CF6-8E58-898E-1B72-DFB155D37E6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9126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36F1CF6-8E58-898E-1B72-DFB155D3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descr="{&quot;templafy&quot;:{&quot;id&quot;:&quot;ab6b267f-2d54-464e-9ae8-0c683c12b29d&quot;}}">
            <a:extLst>
              <a:ext uri="{FF2B5EF4-FFF2-40B4-BE49-F238E27FC236}">
                <a16:creationId xmlns:a16="http://schemas.microsoft.com/office/drawing/2014/main" id="{EF6209EA-3145-7554-39B5-EA4333C8AF84}"/>
              </a:ext>
            </a:extLst>
          </p:cNvPr>
          <p:cNvSpPr/>
          <p:nvPr/>
        </p:nvSpPr>
        <p:spPr>
          <a:xfrm>
            <a:off x="2936875" y="4770373"/>
            <a:ext cx="2264407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TAPAS Project – Final Presentation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6379FF9D-4EB0-152D-57E0-0825681B7011}"/>
              </a:ext>
            </a:extLst>
          </p:cNvPr>
          <p:cNvSpPr/>
          <p:nvPr/>
        </p:nvSpPr>
        <p:spPr>
          <a:xfrm>
            <a:off x="2457450" y="0"/>
            <a:ext cx="6686550" cy="5143500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E9E0A0-F7BF-8741-8CE6-1196888C485E}"/>
              </a:ext>
            </a:extLst>
          </p:cNvPr>
          <p:cNvGrpSpPr/>
          <p:nvPr/>
        </p:nvGrpSpPr>
        <p:grpSpPr>
          <a:xfrm>
            <a:off x="0" y="0"/>
            <a:ext cx="2457450" cy="5143500"/>
            <a:chOff x="0" y="0"/>
            <a:chExt cx="2457450" cy="5143500"/>
          </a:xfrm>
        </p:grpSpPr>
        <p:pic>
          <p:nvPicPr>
            <p:cNvPr id="13" name="Picture 12" descr="A person climbing a rock&#10;&#10;Description automatically generated">
              <a:extLst>
                <a:ext uri="{FF2B5EF4-FFF2-40B4-BE49-F238E27FC236}">
                  <a16:creationId xmlns:a16="http://schemas.microsoft.com/office/drawing/2014/main" id="{D4256310-5000-BA0F-26A9-CD75A2B61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7" r="15201"/>
            <a:stretch/>
          </p:blipFill>
          <p:spPr>
            <a:xfrm>
              <a:off x="0" y="0"/>
              <a:ext cx="2457450" cy="5143500"/>
            </a:xfrm>
            <a:prstGeom prst="rect">
              <a:avLst/>
            </a:prstGeom>
          </p:spPr>
        </p:pic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E47051A0-8EFF-8455-0DAF-46794E14102B}"/>
                </a:ext>
              </a:extLst>
            </p:cNvPr>
            <p:cNvSpPr/>
            <p:nvPr/>
          </p:nvSpPr>
          <p:spPr>
            <a:xfrm>
              <a:off x="0" y="0"/>
              <a:ext cx="2457450" cy="5143500"/>
            </a:xfrm>
            <a:prstGeom prst="homePlate">
              <a:avLst>
                <a:gd name="adj" fmla="val 0"/>
              </a:avLst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9A3B-8FC2-9B33-5771-C1810E0B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E78CC1-D4E7-992C-C8F2-A24908113952}"/>
              </a:ext>
            </a:extLst>
          </p:cNvPr>
          <p:cNvSpPr/>
          <p:nvPr/>
        </p:nvSpPr>
        <p:spPr>
          <a:xfrm>
            <a:off x="314325" y="1119188"/>
            <a:ext cx="1828800" cy="2905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/>
              <a:t>Major improvements since last presentation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6742B0-A96D-F478-E9C8-9AFD2C7605F0}"/>
              </a:ext>
            </a:extLst>
          </p:cNvPr>
          <p:cNvSpPr/>
          <p:nvPr/>
        </p:nvSpPr>
        <p:spPr>
          <a:xfrm>
            <a:off x="-2419350" y="-1325880"/>
            <a:ext cx="6686550" cy="779526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4E393-922A-D67D-DF28-B2A3087132E8}"/>
              </a:ext>
            </a:extLst>
          </p:cNvPr>
          <p:cNvSpPr/>
          <p:nvPr/>
        </p:nvSpPr>
        <p:spPr>
          <a:xfrm>
            <a:off x="4463103" y="500148"/>
            <a:ext cx="4467262" cy="4238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b="1">
                <a:solidFill>
                  <a:schemeClr val="accent1"/>
                </a:solidFill>
              </a:rPr>
              <a:t>Implementation of the Auction House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E7494F-6049-E9E1-7CBB-7F0FA2F37F49}"/>
              </a:ext>
            </a:extLst>
          </p:cNvPr>
          <p:cNvSpPr/>
          <p:nvPr/>
        </p:nvSpPr>
        <p:spPr>
          <a:xfrm>
            <a:off x="4684204" y="1426807"/>
            <a:ext cx="4467262" cy="4238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CH" sz="1400" b="1">
                <a:solidFill>
                  <a:schemeClr val="accent1"/>
                </a:solidFill>
              </a:rPr>
              <a:t>Implementation of WebSub &amp; MQTT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1CB824-E9DF-7275-CDE1-38BDD70DAAB6}"/>
              </a:ext>
            </a:extLst>
          </p:cNvPr>
          <p:cNvSpPr/>
          <p:nvPr/>
        </p:nvSpPr>
        <p:spPr>
          <a:xfrm>
            <a:off x="4847377" y="2353466"/>
            <a:ext cx="4467262" cy="4238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b="1">
                <a:solidFill>
                  <a:schemeClr val="accent1"/>
                </a:solidFill>
              </a:rPr>
              <a:t>New Executors </a:t>
            </a:r>
            <a:r>
              <a:rPr lang="en-US" sz="1400" i="1">
                <a:solidFill>
                  <a:schemeClr val="accent1"/>
                </a:solidFill>
              </a:rPr>
              <a:t>(Robot &amp; MiroCard)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6CCD1-DEF3-7871-93C5-0FC9F2F3E980}"/>
              </a:ext>
            </a:extLst>
          </p:cNvPr>
          <p:cNvSpPr/>
          <p:nvPr/>
        </p:nvSpPr>
        <p:spPr>
          <a:xfrm>
            <a:off x="4463103" y="4206785"/>
            <a:ext cx="4467262" cy="4238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b="1">
                <a:solidFill>
                  <a:schemeClr val="accent1"/>
                </a:solidFill>
              </a:rPr>
              <a:t>Code Cleaning &amp; Refactoring</a:t>
            </a:r>
          </a:p>
        </p:txBody>
      </p:sp>
      <p:pic>
        <p:nvPicPr>
          <p:cNvPr id="2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7DEB2AB9-4C20-DEBD-A2C4-7A4C1BDFC15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FD098F-75DD-BBDA-8AB1-3E0F453E2BE8}"/>
              </a:ext>
            </a:extLst>
          </p:cNvPr>
          <p:cNvSpPr/>
          <p:nvPr/>
        </p:nvSpPr>
        <p:spPr>
          <a:xfrm>
            <a:off x="4684204" y="3280126"/>
            <a:ext cx="4467262" cy="42386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b="1">
                <a:solidFill>
                  <a:schemeClr val="accent1"/>
                </a:solidFill>
              </a:rPr>
              <a:t>Improvements to the Task List database</a:t>
            </a:r>
            <a:endParaRPr lang="en-US" sz="1400" i="1">
              <a:solidFill>
                <a:schemeClr val="accent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7932E98-053A-A9FC-8259-B6809A062199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3B32C-81CE-11F4-A20C-FA78DFCBD748}"/>
              </a:ext>
            </a:extLst>
          </p:cNvPr>
          <p:cNvSpPr txBox="1">
            <a:spLocks/>
          </p:cNvSpPr>
          <p:nvPr/>
        </p:nvSpPr>
        <p:spPr>
          <a:xfrm>
            <a:off x="8571600" y="4767263"/>
            <a:ext cx="216000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DE"/>
            </a:defPPr>
            <a:lvl1pPr marL="0" algn="ctr" defTabSz="685800" rtl="0" eaLnBrk="1" latinLnBrk="0" hangingPunct="1">
              <a:defRPr sz="800" kern="1200" spc="-3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59FC98-AF75-4A00-A03C-DF9FEBF6BCB9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8" name="Rectangle 7" descr="{&quot;templafy&quot;:{&quot;id&quot;:&quot;2670855d-7d16-4563-ba4d-ffddf95873a4&quot;}}">
            <a:extLst>
              <a:ext uri="{FF2B5EF4-FFF2-40B4-BE49-F238E27FC236}">
                <a16:creationId xmlns:a16="http://schemas.microsoft.com/office/drawing/2014/main" id="{47C066CE-FAE1-5650-331E-C3D9518202F6}"/>
              </a:ext>
            </a:extLst>
          </p:cNvPr>
          <p:cNvSpPr/>
          <p:nvPr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18 December 2023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AFB980-6F75-1BF2-A8AF-626EA024A617}"/>
              </a:ext>
            </a:extLst>
          </p:cNvPr>
          <p:cNvGrpSpPr/>
          <p:nvPr/>
        </p:nvGrpSpPr>
        <p:grpSpPr>
          <a:xfrm>
            <a:off x="3441192" y="323245"/>
            <a:ext cx="754802" cy="777673"/>
            <a:chOff x="3441192" y="323246"/>
            <a:chExt cx="754802" cy="77767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76C1AB-CBED-831F-E053-C9A6EA6ED1AD}"/>
                </a:ext>
              </a:extLst>
            </p:cNvPr>
            <p:cNvSpPr/>
            <p:nvPr/>
          </p:nvSpPr>
          <p:spPr>
            <a:xfrm>
              <a:off x="3441192" y="323246"/>
              <a:ext cx="754802" cy="777673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green gavel and a house&#10;&#10;Description automatically generated">
              <a:extLst>
                <a:ext uri="{FF2B5EF4-FFF2-40B4-BE49-F238E27FC236}">
                  <a16:creationId xmlns:a16="http://schemas.microsoft.com/office/drawing/2014/main" id="{60D93881-7FFD-29F9-D8B2-C3318F03A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9780" y="393270"/>
              <a:ext cx="637624" cy="63762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C48C576-9849-4B89-6A24-9AC0D642C26E}"/>
              </a:ext>
            </a:extLst>
          </p:cNvPr>
          <p:cNvGrpSpPr/>
          <p:nvPr/>
        </p:nvGrpSpPr>
        <p:grpSpPr>
          <a:xfrm>
            <a:off x="3773112" y="1249904"/>
            <a:ext cx="774145" cy="777673"/>
            <a:chOff x="3773112" y="1238566"/>
            <a:chExt cx="774145" cy="77767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4EF957E-7365-6B86-3667-06D35414B07D}"/>
                </a:ext>
              </a:extLst>
            </p:cNvPr>
            <p:cNvSpPr/>
            <p:nvPr/>
          </p:nvSpPr>
          <p:spPr>
            <a:xfrm>
              <a:off x="3782784" y="1238566"/>
              <a:ext cx="754802" cy="777673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green and black chat bubble&#10;&#10;Description automatically generated">
              <a:extLst>
                <a:ext uri="{FF2B5EF4-FFF2-40B4-BE49-F238E27FC236}">
                  <a16:creationId xmlns:a16="http://schemas.microsoft.com/office/drawing/2014/main" id="{91629D42-6BC2-FEE1-F7C0-A2C0DFE3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112" y="1240330"/>
              <a:ext cx="774145" cy="77414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6BBDE4-7E3A-6A16-61D5-60379F311E86}"/>
              </a:ext>
            </a:extLst>
          </p:cNvPr>
          <p:cNvGrpSpPr/>
          <p:nvPr/>
        </p:nvGrpSpPr>
        <p:grpSpPr>
          <a:xfrm>
            <a:off x="3923407" y="2176563"/>
            <a:ext cx="754802" cy="777673"/>
            <a:chOff x="3923407" y="2182914"/>
            <a:chExt cx="754802" cy="77767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875475-3107-D702-AEA2-06117BC14E4E}"/>
                </a:ext>
              </a:extLst>
            </p:cNvPr>
            <p:cNvSpPr/>
            <p:nvPr/>
          </p:nvSpPr>
          <p:spPr>
            <a:xfrm>
              <a:off x="3923407" y="2182914"/>
              <a:ext cx="754802" cy="777673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A green helmet with black background&#10;&#10;Description automatically generated">
              <a:extLst>
                <a:ext uri="{FF2B5EF4-FFF2-40B4-BE49-F238E27FC236}">
                  <a16:creationId xmlns:a16="http://schemas.microsoft.com/office/drawing/2014/main" id="{5B3D370B-E4B3-7427-105B-6A5A72661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822" y="2232565"/>
              <a:ext cx="576771" cy="57677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BBD4B4-6672-D8A8-C019-BDA4BD6B7A9A}"/>
              </a:ext>
            </a:extLst>
          </p:cNvPr>
          <p:cNvGrpSpPr/>
          <p:nvPr/>
        </p:nvGrpSpPr>
        <p:grpSpPr>
          <a:xfrm>
            <a:off x="3782784" y="3103224"/>
            <a:ext cx="754802" cy="777673"/>
            <a:chOff x="3782784" y="3120912"/>
            <a:chExt cx="754802" cy="77767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8CEB34-9FD9-994B-07C3-258D380C1CA2}"/>
                </a:ext>
              </a:extLst>
            </p:cNvPr>
            <p:cNvSpPr/>
            <p:nvPr/>
          </p:nvSpPr>
          <p:spPr>
            <a:xfrm>
              <a:off x="3782784" y="3120912"/>
              <a:ext cx="754802" cy="777673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green clipboard with check marks&#10;&#10;Description automatically generated">
              <a:extLst>
                <a:ext uri="{FF2B5EF4-FFF2-40B4-BE49-F238E27FC236}">
                  <a16:creationId xmlns:a16="http://schemas.microsoft.com/office/drawing/2014/main" id="{B02EC0A5-5D4C-3AD5-0D0E-DAB5A24B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573" y="3242137"/>
              <a:ext cx="535224" cy="53522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5F51EE-D9C1-062B-0DFF-84CE79D095AF}"/>
              </a:ext>
            </a:extLst>
          </p:cNvPr>
          <p:cNvGrpSpPr/>
          <p:nvPr/>
        </p:nvGrpSpPr>
        <p:grpSpPr>
          <a:xfrm>
            <a:off x="3441192" y="4029882"/>
            <a:ext cx="754802" cy="777673"/>
            <a:chOff x="3441192" y="4029882"/>
            <a:chExt cx="754802" cy="77767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2ABB73-B7E1-3BAF-0089-2909D5A54A9D}"/>
                </a:ext>
              </a:extLst>
            </p:cNvPr>
            <p:cNvSpPr/>
            <p:nvPr/>
          </p:nvSpPr>
          <p:spPr>
            <a:xfrm>
              <a:off x="3441192" y="4029882"/>
              <a:ext cx="754802" cy="777673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green and black object&#10;&#10;Description automatically generated">
              <a:extLst>
                <a:ext uri="{FF2B5EF4-FFF2-40B4-BE49-F238E27FC236}">
                  <a16:creationId xmlns:a16="http://schemas.microsoft.com/office/drawing/2014/main" id="{E8D99550-77CD-D284-46DF-8A1546D0E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013" y="4153139"/>
              <a:ext cx="531161" cy="53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0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772A745-AC34-3035-94DA-B921D6A293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19715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72A745-AC34-3035-94DA-B921D6A29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A44F728A-F7EF-B460-59CD-2416D0C0139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Pentagon 73">
            <a:extLst>
              <a:ext uri="{FF2B5EF4-FFF2-40B4-BE49-F238E27FC236}">
                <a16:creationId xmlns:a16="http://schemas.microsoft.com/office/drawing/2014/main" id="{7C3A2AC1-4301-2F0B-1CC3-5069C508F82C}"/>
              </a:ext>
            </a:extLst>
          </p:cNvPr>
          <p:cNvSpPr/>
          <p:nvPr/>
        </p:nvSpPr>
        <p:spPr>
          <a:xfrm>
            <a:off x="-11446" y="0"/>
            <a:ext cx="6882146" cy="5143500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3B322-30D3-4EDA-283A-6176DE22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Architecture | </a:t>
            </a:r>
            <a:r>
              <a:rPr lang="en-US"/>
              <a:t>What we implemented until our last </a:t>
            </a:r>
            <a:br>
              <a:rPr lang="en-US"/>
            </a:br>
            <a:r>
              <a:rPr lang="en-US"/>
              <a:t>mid-term presentation…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696D-E6CF-39CF-E346-C4524C92D535}"/>
              </a:ext>
            </a:extLst>
          </p:cNvPr>
          <p:cNvSpPr/>
          <p:nvPr/>
        </p:nvSpPr>
        <p:spPr>
          <a:xfrm>
            <a:off x="877871" y="2152397"/>
            <a:ext cx="5278028" cy="391595"/>
          </a:xfrm>
          <a:prstGeom prst="roundRect">
            <a:avLst>
              <a:gd name="adj" fmla="val 6286"/>
            </a:avLst>
          </a:prstGeom>
          <a:solidFill>
            <a:srgbClr val="D1FFE1"/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n-US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D716AB2-43E5-39B3-D2F4-AF117C4ED316}"/>
              </a:ext>
            </a:extLst>
          </p:cNvPr>
          <p:cNvSpPr/>
          <p:nvPr/>
        </p:nvSpPr>
        <p:spPr>
          <a:xfrm>
            <a:off x="877871" y="2152397"/>
            <a:ext cx="5278028" cy="39159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>
                <a:solidFill>
                  <a:schemeClr val="tx1"/>
                </a:solidFill>
              </a:rPr>
              <a:t>API layer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B8FCED-0744-049B-3D69-4457F5A78939}"/>
              </a:ext>
            </a:extLst>
          </p:cNvPr>
          <p:cNvSpPr/>
          <p:nvPr/>
        </p:nvSpPr>
        <p:spPr>
          <a:xfrm>
            <a:off x="1170935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A45CE1-7C23-B5A8-3DEF-602842C1F2D8}"/>
              </a:ext>
            </a:extLst>
          </p:cNvPr>
          <p:cNvSpPr/>
          <p:nvPr/>
        </p:nvSpPr>
        <p:spPr>
          <a:xfrm>
            <a:off x="3513145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E5F7357-13D8-9F3A-8E2F-16F31517D767}"/>
              </a:ext>
            </a:extLst>
          </p:cNvPr>
          <p:cNvSpPr/>
          <p:nvPr/>
        </p:nvSpPr>
        <p:spPr>
          <a:xfrm>
            <a:off x="2345567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79AE504-AB2D-8BCD-23D6-83E5CF6FA53F}"/>
              </a:ext>
            </a:extLst>
          </p:cNvPr>
          <p:cNvSpPr/>
          <p:nvPr/>
        </p:nvSpPr>
        <p:spPr>
          <a:xfrm>
            <a:off x="4673670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3CDCFC-EDCC-76D0-9D14-CFC5CC6BC020}"/>
              </a:ext>
            </a:extLst>
          </p:cNvPr>
          <p:cNvCxnSpPr/>
          <p:nvPr/>
        </p:nvCxnSpPr>
        <p:spPr>
          <a:xfrm>
            <a:off x="1713719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B40F95-BC2D-6B88-0019-14C306729EDD}"/>
              </a:ext>
            </a:extLst>
          </p:cNvPr>
          <p:cNvCxnSpPr/>
          <p:nvPr/>
        </p:nvCxnSpPr>
        <p:spPr>
          <a:xfrm>
            <a:off x="2888351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47F9110-F0CC-7EF6-8B4C-6FAAE566FB03}"/>
              </a:ext>
            </a:extLst>
          </p:cNvPr>
          <p:cNvCxnSpPr/>
          <p:nvPr/>
        </p:nvCxnSpPr>
        <p:spPr>
          <a:xfrm>
            <a:off x="4055930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FE6553-8BE9-E648-5C19-04E887AAEAB5}"/>
              </a:ext>
            </a:extLst>
          </p:cNvPr>
          <p:cNvCxnSpPr/>
          <p:nvPr/>
        </p:nvCxnSpPr>
        <p:spPr>
          <a:xfrm>
            <a:off x="5216454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5702EEB-3E26-C42A-AC69-89E36340FD86}"/>
              </a:ext>
            </a:extLst>
          </p:cNvPr>
          <p:cNvSpPr/>
          <p:nvPr/>
        </p:nvSpPr>
        <p:spPr>
          <a:xfrm>
            <a:off x="7056708" y="435545"/>
            <a:ext cx="1934891" cy="42724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pic>
        <p:nvPicPr>
          <p:cNvPr id="3" name="Rectangle 11" descr="{&quot;templafy&quot;:{&quot;id&quot;:&quot;92085b67-4d25-4e3b-b499-21b485904de3&quot;}}">
            <a:extLst>
              <a:ext uri="{FF2B5EF4-FFF2-40B4-BE49-F238E27FC236}">
                <a16:creationId xmlns:a16="http://schemas.microsoft.com/office/drawing/2014/main" id="{D4CEB1D5-4B5D-6937-ACDD-F73996401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15245C9-F046-634E-9978-0DF01693C0D0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6923146-4A48-667B-3FED-E897E8C2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>
                <a:solidFill>
                  <a:schemeClr val="accent1"/>
                </a:solidFill>
              </a:rPr>
              <a:pPr/>
              <a:t>6</a:t>
            </a:fld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3C0D4F-013C-E145-6BAB-DB8A5BE401FA}"/>
              </a:ext>
            </a:extLst>
          </p:cNvPr>
          <p:cNvCxnSpPr>
            <a:cxnSpLocks/>
          </p:cNvCxnSpPr>
          <p:nvPr/>
        </p:nvCxnSpPr>
        <p:spPr>
          <a:xfrm rot="5400000">
            <a:off x="5627220" y="2794707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D9158F-5A6A-ED8C-2568-E846E594E16E}"/>
              </a:ext>
            </a:extLst>
          </p:cNvPr>
          <p:cNvCxnSpPr>
            <a:cxnSpLocks/>
          </p:cNvCxnSpPr>
          <p:nvPr/>
        </p:nvCxnSpPr>
        <p:spPr>
          <a:xfrm rot="5400000">
            <a:off x="5627220" y="3125224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03F363-C33E-80F3-87B1-B2ED5B772B06}"/>
              </a:ext>
            </a:extLst>
          </p:cNvPr>
          <p:cNvCxnSpPr>
            <a:cxnSpLocks/>
          </p:cNvCxnSpPr>
          <p:nvPr/>
        </p:nvCxnSpPr>
        <p:spPr>
          <a:xfrm rot="5400000">
            <a:off x="5627220" y="345574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DFD478-49A6-E029-45F8-2F1B2851D422}"/>
              </a:ext>
            </a:extLst>
          </p:cNvPr>
          <p:cNvSpPr/>
          <p:nvPr/>
        </p:nvSpPr>
        <p:spPr>
          <a:xfrm>
            <a:off x="5662005" y="2803544"/>
            <a:ext cx="964381" cy="246359"/>
          </a:xfrm>
          <a:prstGeom prst="roundRect">
            <a:avLst>
              <a:gd name="adj" fmla="val 20890"/>
            </a:avLst>
          </a:prstGeom>
          <a:solidFill>
            <a:srgbClr val="FFFBD1"/>
          </a:solidFill>
          <a:ln w="12700" cap="flat" cmpd="sng" algn="ctr">
            <a:solidFill>
              <a:srgbClr val="FFEB2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rgbClr val="A0A0A0"/>
                </a:solidFill>
              </a:rPr>
              <a:t>Calculator</a:t>
            </a:r>
            <a:endParaRPr lang="en-US" sz="12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1723E8-F8FF-0ADA-7593-9B7A68E486D0}"/>
              </a:ext>
            </a:extLst>
          </p:cNvPr>
          <p:cNvSpPr/>
          <p:nvPr/>
        </p:nvSpPr>
        <p:spPr>
          <a:xfrm>
            <a:off x="5662005" y="3134062"/>
            <a:ext cx="964381" cy="246359"/>
          </a:xfrm>
          <a:prstGeom prst="roundRect">
            <a:avLst>
              <a:gd name="adj" fmla="val 20458"/>
            </a:avLst>
          </a:prstGeom>
          <a:solidFill>
            <a:srgbClr val="FFFBD1"/>
          </a:solidFill>
          <a:ln w="12700" cap="flat" cmpd="sng" algn="ctr">
            <a:solidFill>
              <a:srgbClr val="FFEB2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rgbClr val="A0A0A0"/>
                </a:solidFill>
              </a:rPr>
              <a:t>Coding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F7FC1C-5B5B-5BA3-43D9-482F122AA0B5}"/>
              </a:ext>
            </a:extLst>
          </p:cNvPr>
          <p:cNvSpPr/>
          <p:nvPr/>
        </p:nvSpPr>
        <p:spPr>
          <a:xfrm>
            <a:off x="5662005" y="3464581"/>
            <a:ext cx="964381" cy="246359"/>
          </a:xfrm>
          <a:prstGeom prst="roundRect">
            <a:avLst>
              <a:gd name="adj" fmla="val 20458"/>
            </a:avLst>
          </a:prstGeom>
          <a:solidFill>
            <a:srgbClr val="FFFBD1"/>
          </a:solidFill>
          <a:ln w="12700" cap="flat" cmpd="sng" algn="ctr">
            <a:solidFill>
              <a:srgbClr val="FFEB2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rgbClr val="A0A0A0"/>
                </a:solidFill>
              </a:rPr>
              <a:t>Manifesto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775305A-FA23-6D13-0C96-6470DF0727D2}"/>
              </a:ext>
            </a:extLst>
          </p:cNvPr>
          <p:cNvGrpSpPr/>
          <p:nvPr/>
        </p:nvGrpSpPr>
        <p:grpSpPr>
          <a:xfrm>
            <a:off x="1458307" y="2543992"/>
            <a:ext cx="4117156" cy="1812126"/>
            <a:chOff x="917210" y="2543992"/>
            <a:chExt cx="4117156" cy="181212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209ED85-1B8E-2D96-9A88-837D9D874413}"/>
                </a:ext>
              </a:extLst>
            </p:cNvPr>
            <p:cNvSpPr/>
            <p:nvPr/>
          </p:nvSpPr>
          <p:spPr>
            <a:xfrm>
              <a:off x="917210" y="2803543"/>
              <a:ext cx="964381" cy="1552575"/>
            </a:xfrm>
            <a:prstGeom prst="roundRect">
              <a:avLst>
                <a:gd name="adj" fmla="val 6286"/>
              </a:avLst>
            </a:prstGeom>
            <a:solidFill>
              <a:srgbClr val="ACCAD0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algn="ctr"/>
              <a:endParaRPr lang="en-US" sz="160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6D9D1C5-2C94-D1A0-1794-6108A45C4909}"/>
                </a:ext>
              </a:extLst>
            </p:cNvPr>
            <p:cNvSpPr/>
            <p:nvPr/>
          </p:nvSpPr>
          <p:spPr>
            <a:xfrm>
              <a:off x="1968135" y="2803543"/>
              <a:ext cx="964381" cy="1552575"/>
            </a:xfrm>
            <a:prstGeom prst="roundRect">
              <a:avLst>
                <a:gd name="adj" fmla="val 6277"/>
              </a:avLst>
            </a:prstGeom>
            <a:solidFill>
              <a:schemeClr val="accent2"/>
            </a:solidFill>
            <a:ln w="12700" cap="flat" cmpd="sng" algn="ctr">
              <a:solidFill>
                <a:srgbClr val="B59C6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7A4C341-9F27-AE0D-EA28-646041E80147}"/>
                </a:ext>
              </a:extLst>
            </p:cNvPr>
            <p:cNvSpPr/>
            <p:nvPr/>
          </p:nvSpPr>
          <p:spPr>
            <a:xfrm>
              <a:off x="3019060" y="2803543"/>
              <a:ext cx="964381" cy="1552575"/>
            </a:xfrm>
            <a:prstGeom prst="roundRect">
              <a:avLst>
                <a:gd name="adj" fmla="val 6277"/>
              </a:avLst>
            </a:prstGeom>
            <a:solidFill>
              <a:srgbClr val="F8CCCC"/>
            </a:solidFill>
            <a:ln w="12700" cap="flat" cmpd="sng" algn="ctr">
              <a:solidFill>
                <a:srgbClr val="E64848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87EFF57-DFFE-132B-470E-3BB678DBB332}"/>
                </a:ext>
              </a:extLst>
            </p:cNvPr>
            <p:cNvSpPr/>
            <p:nvPr/>
          </p:nvSpPr>
          <p:spPr>
            <a:xfrm>
              <a:off x="1028671" y="2984973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Task List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3C3FD4-4844-213B-67E0-BA3A552E1D5F}"/>
                </a:ext>
              </a:extLst>
            </p:cNvPr>
            <p:cNvSpPr/>
            <p:nvPr/>
          </p:nvSpPr>
          <p:spPr>
            <a:xfrm>
              <a:off x="2085946" y="2970169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Roster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620298F-B3CC-60C4-4E76-C7124B3A8ECF}"/>
                </a:ext>
              </a:extLst>
            </p:cNvPr>
            <p:cNvSpPr/>
            <p:nvPr/>
          </p:nvSpPr>
          <p:spPr>
            <a:xfrm>
              <a:off x="3143222" y="2970169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Executor Pool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8AE6781-2F2D-EED2-7AA0-77075587456B}"/>
                </a:ext>
              </a:extLst>
            </p:cNvPr>
            <p:cNvSpPr/>
            <p:nvPr/>
          </p:nvSpPr>
          <p:spPr>
            <a:xfrm>
              <a:off x="4069985" y="2803543"/>
              <a:ext cx="964381" cy="1552575"/>
            </a:xfrm>
            <a:prstGeom prst="roundRect">
              <a:avLst>
                <a:gd name="adj" fmla="val 6277"/>
              </a:avLst>
            </a:prstGeom>
            <a:solidFill>
              <a:srgbClr val="FFFBD1"/>
            </a:solidFill>
            <a:ln w="12700" cap="flat" cmpd="sng" algn="ctr">
              <a:solidFill>
                <a:srgbClr val="FFEB2D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AA25719-95DB-4A5A-13D0-C9232C598A45}"/>
                </a:ext>
              </a:extLst>
            </p:cNvPr>
            <p:cNvSpPr/>
            <p:nvPr/>
          </p:nvSpPr>
          <p:spPr>
            <a:xfrm>
              <a:off x="4187797" y="2970169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Executors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A5BBDC-FAAA-60D1-BF22-49CD48FAB55F}"/>
                </a:ext>
              </a:extLst>
            </p:cNvPr>
            <p:cNvGrpSpPr/>
            <p:nvPr/>
          </p:nvGrpSpPr>
          <p:grpSpPr>
            <a:xfrm>
              <a:off x="1186849" y="3862368"/>
              <a:ext cx="425102" cy="389509"/>
              <a:chOff x="687278" y="3639769"/>
              <a:chExt cx="514373" cy="513666"/>
            </a:xfrm>
          </p:grpSpPr>
          <p:sp>
            <p:nvSpPr>
              <p:cNvPr id="46" name="Cylinder 45">
                <a:extLst>
                  <a:ext uri="{FF2B5EF4-FFF2-40B4-BE49-F238E27FC236}">
                    <a16:creationId xmlns:a16="http://schemas.microsoft.com/office/drawing/2014/main" id="{83526F88-E174-7946-D363-DA21EDDF2E31}"/>
                  </a:ext>
                </a:extLst>
              </p:cNvPr>
              <p:cNvSpPr/>
              <p:nvPr/>
            </p:nvSpPr>
            <p:spPr>
              <a:xfrm>
                <a:off x="687278" y="39445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ylinder 46">
                <a:extLst>
                  <a:ext uri="{FF2B5EF4-FFF2-40B4-BE49-F238E27FC236}">
                    <a16:creationId xmlns:a16="http://schemas.microsoft.com/office/drawing/2014/main" id="{803969BB-CD62-28EA-D272-ED136FDB1A42}"/>
                  </a:ext>
                </a:extLst>
              </p:cNvPr>
              <p:cNvSpPr/>
              <p:nvPr/>
            </p:nvSpPr>
            <p:spPr>
              <a:xfrm>
                <a:off x="687278" y="37921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D3826350-8A69-912A-25C8-D264D8DC14D8}"/>
                  </a:ext>
                </a:extLst>
              </p:cNvPr>
              <p:cNvSpPr/>
              <p:nvPr/>
            </p:nvSpPr>
            <p:spPr>
              <a:xfrm>
                <a:off x="687278" y="3639769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EC15EB0-CE76-711F-A1A6-1D12702850A0}"/>
                </a:ext>
              </a:extLst>
            </p:cNvPr>
            <p:cNvGrpSpPr/>
            <p:nvPr/>
          </p:nvGrpSpPr>
          <p:grpSpPr>
            <a:xfrm>
              <a:off x="3288700" y="3862368"/>
              <a:ext cx="425102" cy="389509"/>
              <a:chOff x="687278" y="3639769"/>
              <a:chExt cx="514373" cy="513666"/>
            </a:xfrm>
          </p:grpSpPr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0DA8A5C2-2525-7A78-E250-D13F5F468B8F}"/>
                  </a:ext>
                </a:extLst>
              </p:cNvPr>
              <p:cNvSpPr/>
              <p:nvPr/>
            </p:nvSpPr>
            <p:spPr>
              <a:xfrm>
                <a:off x="687278" y="39445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8F7E1722-37C3-8B7A-3278-097E59344871}"/>
                  </a:ext>
                </a:extLst>
              </p:cNvPr>
              <p:cNvSpPr/>
              <p:nvPr/>
            </p:nvSpPr>
            <p:spPr>
              <a:xfrm>
                <a:off x="687278" y="37921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ylinder 52">
                <a:extLst>
                  <a:ext uri="{FF2B5EF4-FFF2-40B4-BE49-F238E27FC236}">
                    <a16:creationId xmlns:a16="http://schemas.microsoft.com/office/drawing/2014/main" id="{AA5F2716-E24B-652E-A368-871FBAF8DD04}"/>
                  </a:ext>
                </a:extLst>
              </p:cNvPr>
              <p:cNvSpPr/>
              <p:nvPr/>
            </p:nvSpPr>
            <p:spPr>
              <a:xfrm>
                <a:off x="687278" y="3639769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6242F31-5056-5B26-0436-5891E1431772}"/>
                </a:ext>
              </a:extLst>
            </p:cNvPr>
            <p:cNvCxnSpPr/>
            <p:nvPr/>
          </p:nvCxnSpPr>
          <p:spPr>
            <a:xfrm>
              <a:off x="1399401" y="2543992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A6FCD35-DCA7-6D3A-109D-650F006C9461}"/>
                </a:ext>
              </a:extLst>
            </p:cNvPr>
            <p:cNvCxnSpPr/>
            <p:nvPr/>
          </p:nvCxnSpPr>
          <p:spPr>
            <a:xfrm>
              <a:off x="2450326" y="2543992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D0B5974-62E7-7604-02CA-77E977CE7B2D}"/>
                </a:ext>
              </a:extLst>
            </p:cNvPr>
            <p:cNvCxnSpPr/>
            <p:nvPr/>
          </p:nvCxnSpPr>
          <p:spPr>
            <a:xfrm>
              <a:off x="3501251" y="2543992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647FFD0-3F5C-52D6-F314-D6CF9A85A2EA}"/>
                </a:ext>
              </a:extLst>
            </p:cNvPr>
            <p:cNvCxnSpPr/>
            <p:nvPr/>
          </p:nvCxnSpPr>
          <p:spPr>
            <a:xfrm>
              <a:off x="4552175" y="2543992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9117636-6782-C602-B48E-F67583E5F019}"/>
                </a:ext>
              </a:extLst>
            </p:cNvPr>
            <p:cNvCxnSpPr/>
            <p:nvPr/>
          </p:nvCxnSpPr>
          <p:spPr>
            <a:xfrm>
              <a:off x="1399401" y="3544117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C3C7554-D525-F348-56D4-447B7980FB8C}"/>
                </a:ext>
              </a:extLst>
            </p:cNvPr>
            <p:cNvCxnSpPr/>
            <p:nvPr/>
          </p:nvCxnSpPr>
          <p:spPr>
            <a:xfrm>
              <a:off x="3513951" y="3544117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1CF354-DF95-0E12-C435-671173BC2052}"/>
                </a:ext>
              </a:extLst>
            </p:cNvPr>
            <p:cNvGrpSpPr/>
            <p:nvPr/>
          </p:nvGrpSpPr>
          <p:grpSpPr>
            <a:xfrm>
              <a:off x="2244124" y="3862368"/>
              <a:ext cx="425102" cy="389509"/>
              <a:chOff x="687278" y="3639769"/>
              <a:chExt cx="514373" cy="513666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0BBD3464-28EA-C3E7-A752-563123DC5854}"/>
                  </a:ext>
                </a:extLst>
              </p:cNvPr>
              <p:cNvSpPr/>
              <p:nvPr/>
            </p:nvSpPr>
            <p:spPr>
              <a:xfrm>
                <a:off x="687278" y="39445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ylinder 10">
                <a:extLst>
                  <a:ext uri="{FF2B5EF4-FFF2-40B4-BE49-F238E27FC236}">
                    <a16:creationId xmlns:a16="http://schemas.microsoft.com/office/drawing/2014/main" id="{A6CC9A11-26C5-E9DB-0D1C-C02E47E62B5B}"/>
                  </a:ext>
                </a:extLst>
              </p:cNvPr>
              <p:cNvSpPr/>
              <p:nvPr/>
            </p:nvSpPr>
            <p:spPr>
              <a:xfrm>
                <a:off x="687278" y="37921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ylinder 11">
                <a:extLst>
                  <a:ext uri="{FF2B5EF4-FFF2-40B4-BE49-F238E27FC236}">
                    <a16:creationId xmlns:a16="http://schemas.microsoft.com/office/drawing/2014/main" id="{FC33DB23-5372-0588-B84E-C8027AB0DA81}"/>
                  </a:ext>
                </a:extLst>
              </p:cNvPr>
              <p:cNvSpPr/>
              <p:nvPr/>
            </p:nvSpPr>
            <p:spPr>
              <a:xfrm>
                <a:off x="687278" y="3639769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1348C5-AB89-1833-0D37-EA6E450697E9}"/>
                </a:ext>
              </a:extLst>
            </p:cNvPr>
            <p:cNvCxnSpPr/>
            <p:nvPr/>
          </p:nvCxnSpPr>
          <p:spPr>
            <a:xfrm>
              <a:off x="2456675" y="3544117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 descr="{&quot;templafy&quot;:{&quot;id&quot;:&quot;ab6b267f-2d54-464e-9ae8-0c683c12b29d&quot;}}">
            <a:extLst>
              <a:ext uri="{FF2B5EF4-FFF2-40B4-BE49-F238E27FC236}">
                <a16:creationId xmlns:a16="http://schemas.microsoft.com/office/drawing/2014/main" id="{BC5D82C8-3586-35C8-7676-99175D56E883}"/>
              </a:ext>
            </a:extLst>
          </p:cNvPr>
          <p:cNvSpPr/>
          <p:nvPr/>
        </p:nvSpPr>
        <p:spPr>
          <a:xfrm>
            <a:off x="2936875" y="4770373"/>
            <a:ext cx="2264407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TAPAS Project –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672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772A745-AC34-3035-94DA-B921D6A293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4588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72A745-AC34-3035-94DA-B921D6A29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A44F728A-F7EF-B460-59CD-2416D0C0139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Pentagon 73">
            <a:extLst>
              <a:ext uri="{FF2B5EF4-FFF2-40B4-BE49-F238E27FC236}">
                <a16:creationId xmlns:a16="http://schemas.microsoft.com/office/drawing/2014/main" id="{7C3A2AC1-4301-2F0B-1CC3-5069C508F82C}"/>
              </a:ext>
            </a:extLst>
          </p:cNvPr>
          <p:cNvSpPr/>
          <p:nvPr/>
        </p:nvSpPr>
        <p:spPr>
          <a:xfrm>
            <a:off x="-11446" y="0"/>
            <a:ext cx="6882146" cy="5143500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4B478B4-E972-425B-796F-E12D93D4B666}"/>
              </a:ext>
            </a:extLst>
          </p:cNvPr>
          <p:cNvCxnSpPr>
            <a:cxnSpLocks/>
          </p:cNvCxnSpPr>
          <p:nvPr/>
        </p:nvCxnSpPr>
        <p:spPr>
          <a:xfrm rot="5400000">
            <a:off x="5627220" y="2794707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F657813-7F26-F03A-9CE8-C7EF48ED8BB5}"/>
              </a:ext>
            </a:extLst>
          </p:cNvPr>
          <p:cNvCxnSpPr>
            <a:cxnSpLocks/>
          </p:cNvCxnSpPr>
          <p:nvPr/>
        </p:nvCxnSpPr>
        <p:spPr>
          <a:xfrm rot="5400000">
            <a:off x="5627220" y="3125224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84ACEF-10A8-9469-897B-9E74DB56AE16}"/>
              </a:ext>
            </a:extLst>
          </p:cNvPr>
          <p:cNvCxnSpPr>
            <a:cxnSpLocks/>
          </p:cNvCxnSpPr>
          <p:nvPr/>
        </p:nvCxnSpPr>
        <p:spPr>
          <a:xfrm rot="5400000">
            <a:off x="5627220" y="345574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3CC43-9C77-D015-B3C2-5D10AE1814D5}"/>
              </a:ext>
            </a:extLst>
          </p:cNvPr>
          <p:cNvCxnSpPr>
            <a:cxnSpLocks/>
          </p:cNvCxnSpPr>
          <p:nvPr/>
        </p:nvCxnSpPr>
        <p:spPr>
          <a:xfrm rot="5400000">
            <a:off x="5627220" y="3774368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8B5A96D-7DBF-34A9-3627-D20953199400}"/>
              </a:ext>
            </a:extLst>
          </p:cNvPr>
          <p:cNvCxnSpPr>
            <a:cxnSpLocks/>
          </p:cNvCxnSpPr>
          <p:nvPr/>
        </p:nvCxnSpPr>
        <p:spPr>
          <a:xfrm rot="5400000">
            <a:off x="5627220" y="4100921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A93B322-30D3-4EDA-283A-6176DE22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Architecture | </a:t>
            </a:r>
            <a:r>
              <a:rPr lang="en-US"/>
              <a:t>… and now we added the Auction </a:t>
            </a:r>
            <a:br>
              <a:rPr lang="en-US"/>
            </a:br>
            <a:r>
              <a:rPr lang="en-US"/>
              <a:t>House to communicate with other groups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696D-E6CF-39CF-E346-C4524C92D535}"/>
              </a:ext>
            </a:extLst>
          </p:cNvPr>
          <p:cNvSpPr/>
          <p:nvPr/>
        </p:nvSpPr>
        <p:spPr>
          <a:xfrm>
            <a:off x="630635" y="2152397"/>
            <a:ext cx="5772501" cy="391595"/>
          </a:xfrm>
          <a:prstGeom prst="roundRect">
            <a:avLst>
              <a:gd name="adj" fmla="val 6286"/>
            </a:avLst>
          </a:prstGeom>
          <a:solidFill>
            <a:srgbClr val="D1FFE1"/>
          </a:solidFill>
          <a:ln w="127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n-US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D716AB2-43E5-39B3-D2F4-AF117C4ED316}"/>
              </a:ext>
            </a:extLst>
          </p:cNvPr>
          <p:cNvSpPr/>
          <p:nvPr/>
        </p:nvSpPr>
        <p:spPr>
          <a:xfrm>
            <a:off x="877871" y="2152397"/>
            <a:ext cx="5278028" cy="39159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>
                <a:solidFill>
                  <a:schemeClr val="tx1"/>
                </a:solidFill>
              </a:rPr>
              <a:t>API layer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B8FCED-0744-049B-3D69-4457F5A78939}"/>
              </a:ext>
            </a:extLst>
          </p:cNvPr>
          <p:cNvSpPr/>
          <p:nvPr/>
        </p:nvSpPr>
        <p:spPr>
          <a:xfrm>
            <a:off x="1170935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A45CE1-7C23-B5A8-3DEF-602842C1F2D8}"/>
              </a:ext>
            </a:extLst>
          </p:cNvPr>
          <p:cNvSpPr/>
          <p:nvPr/>
        </p:nvSpPr>
        <p:spPr>
          <a:xfrm>
            <a:off x="3513145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E5F7357-13D8-9F3A-8E2F-16F31517D767}"/>
              </a:ext>
            </a:extLst>
          </p:cNvPr>
          <p:cNvSpPr/>
          <p:nvPr/>
        </p:nvSpPr>
        <p:spPr>
          <a:xfrm>
            <a:off x="2345567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79AE504-AB2D-8BCD-23D6-83E5CF6FA53F}"/>
              </a:ext>
            </a:extLst>
          </p:cNvPr>
          <p:cNvSpPr/>
          <p:nvPr/>
        </p:nvSpPr>
        <p:spPr>
          <a:xfrm>
            <a:off x="4673670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3CDCFC-EDCC-76D0-9D14-CFC5CC6BC020}"/>
              </a:ext>
            </a:extLst>
          </p:cNvPr>
          <p:cNvCxnSpPr/>
          <p:nvPr/>
        </p:nvCxnSpPr>
        <p:spPr>
          <a:xfrm>
            <a:off x="1713719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B40F95-BC2D-6B88-0019-14C306729EDD}"/>
              </a:ext>
            </a:extLst>
          </p:cNvPr>
          <p:cNvCxnSpPr/>
          <p:nvPr/>
        </p:nvCxnSpPr>
        <p:spPr>
          <a:xfrm>
            <a:off x="2888351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47F9110-F0CC-7EF6-8B4C-6FAAE566FB03}"/>
              </a:ext>
            </a:extLst>
          </p:cNvPr>
          <p:cNvCxnSpPr/>
          <p:nvPr/>
        </p:nvCxnSpPr>
        <p:spPr>
          <a:xfrm>
            <a:off x="4055930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FE6553-8BE9-E648-5C19-04E887AAEAB5}"/>
              </a:ext>
            </a:extLst>
          </p:cNvPr>
          <p:cNvCxnSpPr/>
          <p:nvPr/>
        </p:nvCxnSpPr>
        <p:spPr>
          <a:xfrm>
            <a:off x="5216454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5702EEB-3E26-C42A-AC69-89E36340FD86}"/>
              </a:ext>
            </a:extLst>
          </p:cNvPr>
          <p:cNvSpPr/>
          <p:nvPr/>
        </p:nvSpPr>
        <p:spPr>
          <a:xfrm>
            <a:off x="7073900" y="435545"/>
            <a:ext cx="1917699" cy="42724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Aft>
                <a:spcPts val="600"/>
              </a:spcAft>
            </a:pPr>
            <a:r>
              <a:rPr lang="en-US" sz="1400"/>
              <a:t>We implemented the </a:t>
            </a:r>
            <a:r>
              <a:rPr lang="en-US" sz="1400" b="1">
                <a:solidFill>
                  <a:schemeClr val="accent2"/>
                </a:solidFill>
              </a:rPr>
              <a:t>Auction House as a new service </a:t>
            </a:r>
            <a:r>
              <a:rPr lang="en-US" sz="1400"/>
              <a:t>to execute: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Internal tasks for which we do not have an executor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External tasks for which we have an executors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>
              <a:spcAft>
                <a:spcPts val="600"/>
              </a:spcAft>
            </a:pPr>
            <a:r>
              <a:rPr lang="en-US" sz="1400"/>
              <a:t>We also added </a:t>
            </a:r>
            <a:r>
              <a:rPr lang="en-US" sz="1400" b="1">
                <a:solidFill>
                  <a:schemeClr val="accent2"/>
                </a:solidFill>
              </a:rPr>
              <a:t>two new executors</a:t>
            </a:r>
            <a:r>
              <a:rPr lang="en-US" sz="1400"/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The Miro Card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The Robot</a:t>
            </a:r>
          </a:p>
        </p:txBody>
      </p:sp>
      <p:pic>
        <p:nvPicPr>
          <p:cNvPr id="3" name="Rectangle 11" descr="{&quot;templafy&quot;:{&quot;id&quot;:&quot;92085b67-4d25-4e3b-b499-21b485904de3&quot;}}">
            <a:extLst>
              <a:ext uri="{FF2B5EF4-FFF2-40B4-BE49-F238E27FC236}">
                <a16:creationId xmlns:a16="http://schemas.microsoft.com/office/drawing/2014/main" id="{D4CEB1D5-4B5D-6937-ACDD-F73996401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15245C9-F046-634E-9978-0DF01693C0D0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6923146-4A48-667B-3FED-E897E8C2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>
                <a:solidFill>
                  <a:schemeClr val="accent1"/>
                </a:solidFill>
              </a:rPr>
              <a:pPr/>
              <a:t>7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A766E2-2F31-F9BB-1EDF-E57C8D561746}"/>
              </a:ext>
            </a:extLst>
          </p:cNvPr>
          <p:cNvSpPr/>
          <p:nvPr/>
        </p:nvSpPr>
        <p:spPr>
          <a:xfrm>
            <a:off x="386335" y="1076123"/>
            <a:ext cx="1815981" cy="1930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200" i="1">
                <a:solidFill>
                  <a:srgbClr val="A0A0A0"/>
                </a:solidFill>
              </a:rPr>
              <a:t>ADRs 15, 17</a:t>
            </a:r>
            <a:endParaRPr lang="en-US" sz="1200" i="1">
              <a:solidFill>
                <a:srgbClr val="A0A0A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71F72D-9D4A-4C0E-2A85-FF6195816F9C}"/>
              </a:ext>
            </a:extLst>
          </p:cNvPr>
          <p:cNvGrpSpPr/>
          <p:nvPr/>
        </p:nvGrpSpPr>
        <p:grpSpPr>
          <a:xfrm>
            <a:off x="462218" y="2543992"/>
            <a:ext cx="964381" cy="1812126"/>
            <a:chOff x="917210" y="2543992"/>
            <a:chExt cx="964381" cy="181212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209ED85-1B8E-2D96-9A88-837D9D874413}"/>
                </a:ext>
              </a:extLst>
            </p:cNvPr>
            <p:cNvSpPr/>
            <p:nvPr/>
          </p:nvSpPr>
          <p:spPr>
            <a:xfrm>
              <a:off x="917210" y="2803543"/>
              <a:ext cx="964381" cy="1552575"/>
            </a:xfrm>
            <a:prstGeom prst="roundRect">
              <a:avLst>
                <a:gd name="adj" fmla="val 6286"/>
              </a:avLst>
            </a:prstGeom>
            <a:solidFill>
              <a:srgbClr val="ACCAD0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algn="ctr"/>
              <a:endParaRPr lang="en-US" sz="160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87EFF57-DFFE-132B-470E-3BB678DBB332}"/>
                </a:ext>
              </a:extLst>
            </p:cNvPr>
            <p:cNvSpPr/>
            <p:nvPr/>
          </p:nvSpPr>
          <p:spPr>
            <a:xfrm>
              <a:off x="1028671" y="2984973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Task List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A5BBDC-FAAA-60D1-BF22-49CD48FAB55F}"/>
                </a:ext>
              </a:extLst>
            </p:cNvPr>
            <p:cNvGrpSpPr/>
            <p:nvPr/>
          </p:nvGrpSpPr>
          <p:grpSpPr>
            <a:xfrm>
              <a:off x="1186849" y="3862368"/>
              <a:ext cx="425102" cy="389509"/>
              <a:chOff x="687278" y="3639769"/>
              <a:chExt cx="514373" cy="513666"/>
            </a:xfrm>
          </p:grpSpPr>
          <p:sp>
            <p:nvSpPr>
              <p:cNvPr id="46" name="Cylinder 45">
                <a:extLst>
                  <a:ext uri="{FF2B5EF4-FFF2-40B4-BE49-F238E27FC236}">
                    <a16:creationId xmlns:a16="http://schemas.microsoft.com/office/drawing/2014/main" id="{83526F88-E174-7946-D363-DA21EDDF2E31}"/>
                  </a:ext>
                </a:extLst>
              </p:cNvPr>
              <p:cNvSpPr/>
              <p:nvPr/>
            </p:nvSpPr>
            <p:spPr>
              <a:xfrm>
                <a:off x="687278" y="39445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ylinder 46">
                <a:extLst>
                  <a:ext uri="{FF2B5EF4-FFF2-40B4-BE49-F238E27FC236}">
                    <a16:creationId xmlns:a16="http://schemas.microsoft.com/office/drawing/2014/main" id="{803969BB-CD62-28EA-D272-ED136FDB1A42}"/>
                  </a:ext>
                </a:extLst>
              </p:cNvPr>
              <p:cNvSpPr/>
              <p:nvPr/>
            </p:nvSpPr>
            <p:spPr>
              <a:xfrm>
                <a:off x="687278" y="37921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ylinder 47">
                <a:extLst>
                  <a:ext uri="{FF2B5EF4-FFF2-40B4-BE49-F238E27FC236}">
                    <a16:creationId xmlns:a16="http://schemas.microsoft.com/office/drawing/2014/main" id="{D3826350-8A69-912A-25C8-D264D8DC14D8}"/>
                  </a:ext>
                </a:extLst>
              </p:cNvPr>
              <p:cNvSpPr/>
              <p:nvPr/>
            </p:nvSpPr>
            <p:spPr>
              <a:xfrm>
                <a:off x="687278" y="3639769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6242F31-5056-5B26-0436-5891E1431772}"/>
                </a:ext>
              </a:extLst>
            </p:cNvPr>
            <p:cNvCxnSpPr/>
            <p:nvPr/>
          </p:nvCxnSpPr>
          <p:spPr>
            <a:xfrm>
              <a:off x="1399401" y="2543992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9117636-6782-C602-B48E-F67583E5F019}"/>
                </a:ext>
              </a:extLst>
            </p:cNvPr>
            <p:cNvCxnSpPr/>
            <p:nvPr/>
          </p:nvCxnSpPr>
          <p:spPr>
            <a:xfrm>
              <a:off x="1399401" y="3544117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AFD8D4-F3DD-13A8-FB32-0DA038289DCB}"/>
              </a:ext>
            </a:extLst>
          </p:cNvPr>
          <p:cNvGrpSpPr/>
          <p:nvPr/>
        </p:nvGrpSpPr>
        <p:grpSpPr>
          <a:xfrm>
            <a:off x="2540234" y="2543992"/>
            <a:ext cx="964381" cy="1812126"/>
            <a:chOff x="3019060" y="2543992"/>
            <a:chExt cx="964381" cy="181212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7A4C341-9F27-AE0D-EA28-646041E80147}"/>
                </a:ext>
              </a:extLst>
            </p:cNvPr>
            <p:cNvSpPr/>
            <p:nvPr/>
          </p:nvSpPr>
          <p:spPr>
            <a:xfrm>
              <a:off x="3019060" y="2803543"/>
              <a:ext cx="964381" cy="1552575"/>
            </a:xfrm>
            <a:prstGeom prst="roundRect">
              <a:avLst>
                <a:gd name="adj" fmla="val 6277"/>
              </a:avLst>
            </a:prstGeom>
            <a:solidFill>
              <a:srgbClr val="F8CCCC"/>
            </a:solidFill>
            <a:ln w="12700" cap="flat" cmpd="sng" algn="ctr">
              <a:solidFill>
                <a:srgbClr val="E64848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620298F-B3CC-60C4-4E76-C7124B3A8ECF}"/>
                </a:ext>
              </a:extLst>
            </p:cNvPr>
            <p:cNvSpPr/>
            <p:nvPr/>
          </p:nvSpPr>
          <p:spPr>
            <a:xfrm>
              <a:off x="3143222" y="2970169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Executor Pool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EC15EB0-CE76-711F-A1A6-1D12702850A0}"/>
                </a:ext>
              </a:extLst>
            </p:cNvPr>
            <p:cNvGrpSpPr/>
            <p:nvPr/>
          </p:nvGrpSpPr>
          <p:grpSpPr>
            <a:xfrm>
              <a:off x="3288700" y="3862368"/>
              <a:ext cx="425102" cy="389509"/>
              <a:chOff x="687278" y="3639769"/>
              <a:chExt cx="514373" cy="513666"/>
            </a:xfrm>
          </p:grpSpPr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0DA8A5C2-2525-7A78-E250-D13F5F468B8F}"/>
                  </a:ext>
                </a:extLst>
              </p:cNvPr>
              <p:cNvSpPr/>
              <p:nvPr/>
            </p:nvSpPr>
            <p:spPr>
              <a:xfrm>
                <a:off x="687278" y="39445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ylinder 51">
                <a:extLst>
                  <a:ext uri="{FF2B5EF4-FFF2-40B4-BE49-F238E27FC236}">
                    <a16:creationId xmlns:a16="http://schemas.microsoft.com/office/drawing/2014/main" id="{8F7E1722-37C3-8B7A-3278-097E59344871}"/>
                  </a:ext>
                </a:extLst>
              </p:cNvPr>
              <p:cNvSpPr/>
              <p:nvPr/>
            </p:nvSpPr>
            <p:spPr>
              <a:xfrm>
                <a:off x="687278" y="37921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ylinder 52">
                <a:extLst>
                  <a:ext uri="{FF2B5EF4-FFF2-40B4-BE49-F238E27FC236}">
                    <a16:creationId xmlns:a16="http://schemas.microsoft.com/office/drawing/2014/main" id="{AA5F2716-E24B-652E-A368-871FBAF8DD04}"/>
                  </a:ext>
                </a:extLst>
              </p:cNvPr>
              <p:cNvSpPr/>
              <p:nvPr/>
            </p:nvSpPr>
            <p:spPr>
              <a:xfrm>
                <a:off x="687278" y="3639769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D0B5974-62E7-7604-02CA-77E977CE7B2D}"/>
                </a:ext>
              </a:extLst>
            </p:cNvPr>
            <p:cNvCxnSpPr/>
            <p:nvPr/>
          </p:nvCxnSpPr>
          <p:spPr>
            <a:xfrm>
              <a:off x="3501251" y="2543992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C3C7554-D525-F348-56D4-447B7980FB8C}"/>
                </a:ext>
              </a:extLst>
            </p:cNvPr>
            <p:cNvCxnSpPr/>
            <p:nvPr/>
          </p:nvCxnSpPr>
          <p:spPr>
            <a:xfrm>
              <a:off x="3513951" y="3544117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194BFD-1D7F-2597-A616-17CC5E42AAB6}"/>
              </a:ext>
            </a:extLst>
          </p:cNvPr>
          <p:cNvGrpSpPr/>
          <p:nvPr/>
        </p:nvGrpSpPr>
        <p:grpSpPr>
          <a:xfrm>
            <a:off x="1501226" y="2543992"/>
            <a:ext cx="964381" cy="1812126"/>
            <a:chOff x="1968135" y="2543992"/>
            <a:chExt cx="964381" cy="181212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6D9D1C5-2C94-D1A0-1794-6108A45C4909}"/>
                </a:ext>
              </a:extLst>
            </p:cNvPr>
            <p:cNvSpPr/>
            <p:nvPr/>
          </p:nvSpPr>
          <p:spPr>
            <a:xfrm>
              <a:off x="1968135" y="2803543"/>
              <a:ext cx="964381" cy="1552575"/>
            </a:xfrm>
            <a:prstGeom prst="roundRect">
              <a:avLst>
                <a:gd name="adj" fmla="val 6277"/>
              </a:avLst>
            </a:prstGeom>
            <a:solidFill>
              <a:schemeClr val="accent2"/>
            </a:solidFill>
            <a:ln w="12700" cap="flat" cmpd="sng" algn="ctr">
              <a:solidFill>
                <a:srgbClr val="B59C6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3C3FD4-4844-213B-67E0-BA3A552E1D5F}"/>
                </a:ext>
              </a:extLst>
            </p:cNvPr>
            <p:cNvSpPr/>
            <p:nvPr/>
          </p:nvSpPr>
          <p:spPr>
            <a:xfrm>
              <a:off x="2085946" y="2970169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Roster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A6FCD35-DCA7-6D3A-109D-650F006C9461}"/>
                </a:ext>
              </a:extLst>
            </p:cNvPr>
            <p:cNvCxnSpPr/>
            <p:nvPr/>
          </p:nvCxnSpPr>
          <p:spPr>
            <a:xfrm>
              <a:off x="2450326" y="2543992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1CF354-DF95-0E12-C435-671173BC2052}"/>
                </a:ext>
              </a:extLst>
            </p:cNvPr>
            <p:cNvGrpSpPr/>
            <p:nvPr/>
          </p:nvGrpSpPr>
          <p:grpSpPr>
            <a:xfrm>
              <a:off x="2244124" y="3862368"/>
              <a:ext cx="425102" cy="389509"/>
              <a:chOff x="687278" y="3639769"/>
              <a:chExt cx="514373" cy="513666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0BBD3464-28EA-C3E7-A752-563123DC5854}"/>
                  </a:ext>
                </a:extLst>
              </p:cNvPr>
              <p:cNvSpPr/>
              <p:nvPr/>
            </p:nvSpPr>
            <p:spPr>
              <a:xfrm>
                <a:off x="687278" y="39445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ylinder 10">
                <a:extLst>
                  <a:ext uri="{FF2B5EF4-FFF2-40B4-BE49-F238E27FC236}">
                    <a16:creationId xmlns:a16="http://schemas.microsoft.com/office/drawing/2014/main" id="{A6CC9A11-26C5-E9DB-0D1C-C02E47E62B5B}"/>
                  </a:ext>
                </a:extLst>
              </p:cNvPr>
              <p:cNvSpPr/>
              <p:nvPr/>
            </p:nvSpPr>
            <p:spPr>
              <a:xfrm>
                <a:off x="687278" y="3792170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ylinder 11">
                <a:extLst>
                  <a:ext uri="{FF2B5EF4-FFF2-40B4-BE49-F238E27FC236}">
                    <a16:creationId xmlns:a16="http://schemas.microsoft.com/office/drawing/2014/main" id="{FC33DB23-5372-0588-B84E-C8027AB0DA81}"/>
                  </a:ext>
                </a:extLst>
              </p:cNvPr>
              <p:cNvSpPr/>
              <p:nvPr/>
            </p:nvSpPr>
            <p:spPr>
              <a:xfrm>
                <a:off x="687278" y="3639769"/>
                <a:ext cx="514373" cy="208865"/>
              </a:xfrm>
              <a:prstGeom prst="can">
                <a:avLst>
                  <a:gd name="adj" fmla="val 41969"/>
                </a:avLst>
              </a:prstGeom>
              <a:solidFill>
                <a:srgbClr val="A0A0A0"/>
              </a:solidFill>
              <a:ln w="12700" cap="flat" cmpd="sng" algn="ctr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1348C5-AB89-1833-0D37-EA6E450697E9}"/>
                </a:ext>
              </a:extLst>
            </p:cNvPr>
            <p:cNvCxnSpPr/>
            <p:nvPr/>
          </p:nvCxnSpPr>
          <p:spPr>
            <a:xfrm>
              <a:off x="2456675" y="3544117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54D6DF24-ABEA-DEDE-66B6-CE23D9C4D44E}"/>
              </a:ext>
            </a:extLst>
          </p:cNvPr>
          <p:cNvSpPr/>
          <p:nvPr/>
        </p:nvSpPr>
        <p:spPr>
          <a:xfrm>
            <a:off x="3551325" y="2776024"/>
            <a:ext cx="1020216" cy="1694376"/>
          </a:xfrm>
          <a:prstGeom prst="rect">
            <a:avLst/>
          </a:prstGeom>
          <a:noFill/>
          <a:ln w="12700" cap="flat" cmpd="sng" algn="ctr">
            <a:solidFill>
              <a:schemeClr val="accent3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5734590-BC58-E6A5-6967-77DA00695452}"/>
              </a:ext>
            </a:extLst>
          </p:cNvPr>
          <p:cNvSpPr/>
          <p:nvPr/>
        </p:nvSpPr>
        <p:spPr>
          <a:xfrm>
            <a:off x="4175888" y="4505713"/>
            <a:ext cx="1796996" cy="2124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accent3">
                    <a:lumMod val="75000"/>
                  </a:schemeClr>
                </a:solidFill>
              </a:rPr>
              <a:t>Newly implemented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3931A9-3521-3028-1880-A420467F8BB0}"/>
              </a:ext>
            </a:extLst>
          </p:cNvPr>
          <p:cNvGrpSpPr/>
          <p:nvPr/>
        </p:nvGrpSpPr>
        <p:grpSpPr>
          <a:xfrm>
            <a:off x="3579242" y="2543992"/>
            <a:ext cx="964381" cy="1812126"/>
            <a:chOff x="3546059" y="2543992"/>
            <a:chExt cx="964381" cy="1812126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AD11942-AB8E-BC8C-0628-121677116DC6}"/>
                </a:ext>
              </a:extLst>
            </p:cNvPr>
            <p:cNvCxnSpPr/>
            <p:nvPr/>
          </p:nvCxnSpPr>
          <p:spPr>
            <a:xfrm>
              <a:off x="4028250" y="2543992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C0A3830-78A4-C8C3-1B77-6605CFA9673E}"/>
                </a:ext>
              </a:extLst>
            </p:cNvPr>
            <p:cNvSpPr/>
            <p:nvPr/>
          </p:nvSpPr>
          <p:spPr>
            <a:xfrm>
              <a:off x="3546059" y="2803543"/>
              <a:ext cx="964381" cy="1552575"/>
            </a:xfrm>
            <a:prstGeom prst="roundRect">
              <a:avLst>
                <a:gd name="adj" fmla="val 6277"/>
              </a:avLst>
            </a:prstGeom>
            <a:solidFill>
              <a:srgbClr val="FBDDBD"/>
            </a:solidFill>
            <a:ln w="12700" cap="flat" cmpd="sng" algn="ctr">
              <a:solidFill>
                <a:srgbClr val="F08A1D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4D09EE-AE2C-F99F-13C8-F9A069BDB079}"/>
                </a:ext>
              </a:extLst>
            </p:cNvPr>
            <p:cNvSpPr/>
            <p:nvPr/>
          </p:nvSpPr>
          <p:spPr>
            <a:xfrm>
              <a:off x="3657521" y="2970169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Auction House</a:t>
              </a:r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90CA03A-BB0E-C2F1-4A9C-997958076F83}"/>
              </a:ext>
            </a:extLst>
          </p:cNvPr>
          <p:cNvSpPr/>
          <p:nvPr/>
        </p:nvSpPr>
        <p:spPr>
          <a:xfrm>
            <a:off x="5662005" y="2803544"/>
            <a:ext cx="964381" cy="246359"/>
          </a:xfrm>
          <a:prstGeom prst="roundRect">
            <a:avLst>
              <a:gd name="adj" fmla="val 20890"/>
            </a:avLst>
          </a:prstGeom>
          <a:solidFill>
            <a:srgbClr val="FFFBD1"/>
          </a:solidFill>
          <a:ln w="12700" cap="flat" cmpd="sng" algn="ctr">
            <a:solidFill>
              <a:srgbClr val="FFEB2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rgbClr val="A0A0A0"/>
                </a:solidFill>
              </a:rPr>
              <a:t>Calculator</a:t>
            </a:r>
            <a:endParaRPr lang="en-US" sz="120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28B6CCE-7F27-C023-630F-2B24216416F2}"/>
              </a:ext>
            </a:extLst>
          </p:cNvPr>
          <p:cNvSpPr/>
          <p:nvPr/>
        </p:nvSpPr>
        <p:spPr>
          <a:xfrm>
            <a:off x="5662005" y="3130098"/>
            <a:ext cx="964381" cy="246359"/>
          </a:xfrm>
          <a:prstGeom prst="roundRect">
            <a:avLst>
              <a:gd name="adj" fmla="val 20458"/>
            </a:avLst>
          </a:prstGeom>
          <a:solidFill>
            <a:srgbClr val="FFFBD1"/>
          </a:solidFill>
          <a:ln w="12700" cap="flat" cmpd="sng" algn="ctr">
            <a:solidFill>
              <a:srgbClr val="FFEB2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rgbClr val="A0A0A0"/>
                </a:solidFill>
              </a:rPr>
              <a:t>Coding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87EEF8B-5784-0E13-5192-714CC70B5A7D}"/>
              </a:ext>
            </a:extLst>
          </p:cNvPr>
          <p:cNvSpPr/>
          <p:nvPr/>
        </p:nvSpPr>
        <p:spPr>
          <a:xfrm>
            <a:off x="5662005" y="3456652"/>
            <a:ext cx="964381" cy="246359"/>
          </a:xfrm>
          <a:prstGeom prst="roundRect">
            <a:avLst>
              <a:gd name="adj" fmla="val 20458"/>
            </a:avLst>
          </a:prstGeom>
          <a:solidFill>
            <a:srgbClr val="FFFBD1"/>
          </a:solidFill>
          <a:ln w="12700" cap="flat" cmpd="sng" algn="ctr">
            <a:solidFill>
              <a:srgbClr val="FFEB2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rgbClr val="A0A0A0"/>
                </a:solidFill>
              </a:rPr>
              <a:t>Manifesto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593939-E5E5-8344-ACE0-983BE6A6260C}"/>
              </a:ext>
            </a:extLst>
          </p:cNvPr>
          <p:cNvGrpSpPr/>
          <p:nvPr/>
        </p:nvGrpSpPr>
        <p:grpSpPr>
          <a:xfrm>
            <a:off x="4618249" y="2543992"/>
            <a:ext cx="964381" cy="1812126"/>
            <a:chOff x="4618249" y="2543992"/>
            <a:chExt cx="964381" cy="181212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479354-7C87-E16D-4527-7A58EE909A93}"/>
                </a:ext>
              </a:extLst>
            </p:cNvPr>
            <p:cNvCxnSpPr/>
            <p:nvPr/>
          </p:nvCxnSpPr>
          <p:spPr>
            <a:xfrm>
              <a:off x="5100440" y="2543992"/>
              <a:ext cx="0" cy="264036"/>
            </a:xfrm>
            <a:prstGeom prst="straightConnector1">
              <a:avLst/>
            </a:prstGeom>
            <a:ln w="6350" cap="flat" cmpd="sng" algn="ctr">
              <a:solidFill>
                <a:srgbClr val="64646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FF8490-F9DF-9B85-7D6B-08A7C2C7F7C9}"/>
                </a:ext>
              </a:extLst>
            </p:cNvPr>
            <p:cNvGrpSpPr/>
            <p:nvPr/>
          </p:nvGrpSpPr>
          <p:grpSpPr>
            <a:xfrm>
              <a:off x="4618249" y="2803543"/>
              <a:ext cx="964381" cy="1552575"/>
              <a:chOff x="12448559" y="2273615"/>
              <a:chExt cx="964381" cy="1552575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8AE6781-2F2D-EED2-7AA0-77075587456B}"/>
                  </a:ext>
                </a:extLst>
              </p:cNvPr>
              <p:cNvSpPr/>
              <p:nvPr/>
            </p:nvSpPr>
            <p:spPr>
              <a:xfrm>
                <a:off x="12448559" y="2273615"/>
                <a:ext cx="964381" cy="1552575"/>
              </a:xfrm>
              <a:prstGeom prst="roundRect">
                <a:avLst>
                  <a:gd name="adj" fmla="val 6277"/>
                </a:avLst>
              </a:prstGeom>
              <a:solidFill>
                <a:srgbClr val="FFFBD1"/>
              </a:solidFill>
              <a:ln w="12700" cap="flat" cmpd="sng" algn="ctr">
                <a:solidFill>
                  <a:srgbClr val="FFEB2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AA25719-95DB-4A5A-13D0-C9232C598A45}"/>
                  </a:ext>
                </a:extLst>
              </p:cNvPr>
              <p:cNvSpPr/>
              <p:nvPr/>
            </p:nvSpPr>
            <p:spPr>
              <a:xfrm>
                <a:off x="12566371" y="2440241"/>
                <a:ext cx="741458" cy="503853"/>
              </a:xfrm>
              <a:prstGeom prst="roundRect">
                <a:avLst/>
              </a:prstGeom>
              <a:solidFill>
                <a:srgbClr val="D9D9D9"/>
              </a:solidFill>
              <a:ln w="12700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CH" sz="1200">
                    <a:solidFill>
                      <a:schemeClr val="tx1"/>
                    </a:solidFill>
                  </a:rPr>
                  <a:t>Executors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5D70FCA-B06F-518B-2499-08FAD4EDA6C0}"/>
              </a:ext>
            </a:extLst>
          </p:cNvPr>
          <p:cNvSpPr/>
          <p:nvPr/>
        </p:nvSpPr>
        <p:spPr>
          <a:xfrm>
            <a:off x="5662005" y="3783206"/>
            <a:ext cx="964381" cy="246359"/>
          </a:xfrm>
          <a:prstGeom prst="roundRect">
            <a:avLst>
              <a:gd name="adj" fmla="val 20458"/>
            </a:avLst>
          </a:prstGeom>
          <a:solidFill>
            <a:srgbClr val="FFFBD1"/>
          </a:solidFill>
          <a:ln w="12700" cap="flat" cmpd="sng" algn="ctr">
            <a:solidFill>
              <a:srgbClr val="FFEB2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rgbClr val="A0A0A0"/>
                </a:solidFill>
              </a:rPr>
              <a:t>Miro Card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862A3F9-176D-38B5-5FFD-7ADE557611AA}"/>
              </a:ext>
            </a:extLst>
          </p:cNvPr>
          <p:cNvSpPr/>
          <p:nvPr/>
        </p:nvSpPr>
        <p:spPr>
          <a:xfrm>
            <a:off x="5662005" y="4109759"/>
            <a:ext cx="964381" cy="246359"/>
          </a:xfrm>
          <a:prstGeom prst="roundRect">
            <a:avLst>
              <a:gd name="adj" fmla="val 20458"/>
            </a:avLst>
          </a:prstGeom>
          <a:solidFill>
            <a:srgbClr val="FFFBD1"/>
          </a:solidFill>
          <a:ln w="12700" cap="flat" cmpd="sng" algn="ctr">
            <a:solidFill>
              <a:srgbClr val="FFEB2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rgbClr val="A0A0A0"/>
                </a:solidFill>
              </a:rPr>
              <a:t>Robot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05142-542D-8287-BCDE-27687DFFD98E}"/>
              </a:ext>
            </a:extLst>
          </p:cNvPr>
          <p:cNvSpPr/>
          <p:nvPr/>
        </p:nvSpPr>
        <p:spPr>
          <a:xfrm>
            <a:off x="5620589" y="3739736"/>
            <a:ext cx="1061640" cy="670339"/>
          </a:xfrm>
          <a:prstGeom prst="rect">
            <a:avLst/>
          </a:prstGeom>
          <a:noFill/>
          <a:ln w="12700" cap="flat" cmpd="sng" algn="ctr">
            <a:solidFill>
              <a:srgbClr val="E11E1E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 descr="{&quot;templafy&quot;:{&quot;id&quot;:&quot;ab6b267f-2d54-464e-9ae8-0c683c12b29d&quot;}}">
            <a:extLst>
              <a:ext uri="{FF2B5EF4-FFF2-40B4-BE49-F238E27FC236}">
                <a16:creationId xmlns:a16="http://schemas.microsoft.com/office/drawing/2014/main" id="{6E180A8A-B665-1C2A-B7C0-8633F1235665}"/>
              </a:ext>
            </a:extLst>
          </p:cNvPr>
          <p:cNvSpPr/>
          <p:nvPr/>
        </p:nvSpPr>
        <p:spPr>
          <a:xfrm>
            <a:off x="2936875" y="4770373"/>
            <a:ext cx="2264407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TAPAS Project –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3523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1EE327B9-4457-AE69-4A62-A36DCF3951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43970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E327B9-4457-AE69-4A62-A36DCF3951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5219-98D0-D18B-E5AA-08496BFB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D23F9-7026-6372-2F6C-CAEBDC037110}"/>
              </a:ext>
            </a:extLst>
          </p:cNvPr>
          <p:cNvSpPr/>
          <p:nvPr/>
        </p:nvSpPr>
        <p:spPr>
          <a:xfrm>
            <a:off x="0" y="0"/>
            <a:ext cx="2578100" cy="51435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E798A3-CA84-01A5-60FB-952F58AA4A6B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2722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Architecture |</a:t>
            </a:r>
            <a:r>
              <a:rPr lang="en-US">
                <a:solidFill>
                  <a:schemeClr val="bg1"/>
                </a:solidFill>
              </a:rPr>
              <a:t> Deep-Dive into the Auction House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725D0-3F68-DF3F-B752-EE10B6D0C2F9}"/>
              </a:ext>
            </a:extLst>
          </p:cNvPr>
          <p:cNvSpPr txBox="1"/>
          <p:nvPr/>
        </p:nvSpPr>
        <p:spPr>
          <a:xfrm>
            <a:off x="3077029" y="351746"/>
            <a:ext cx="5553749" cy="1723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The Auction House acts as the </a:t>
            </a:r>
            <a:r>
              <a:rPr lang="en-US" sz="1400" b="1" i="0">
                <a:solidFill>
                  <a:schemeClr val="accent1"/>
                </a:solidFill>
                <a:effectLst/>
                <a:latin typeface="+mj-lt"/>
              </a:rPr>
              <a:t>point of coordination and communication 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with the other groups</a:t>
            </a:r>
          </a:p>
          <a:p>
            <a:endParaRPr lang="en-US" sz="1400">
              <a:solidFill>
                <a:srgbClr val="000000"/>
              </a:solidFill>
              <a:latin typeface="+mj-lt"/>
            </a:endParaRPr>
          </a:p>
          <a:p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Via the Auction House, we can either:</a:t>
            </a:r>
          </a:p>
          <a:p>
            <a:pPr marL="342900" indent="-342900">
              <a:buFont typeface="+mj-lt"/>
              <a:buAutoNum type="arabicParenBoth"/>
            </a:pPr>
            <a:r>
              <a:rPr lang="en-US" sz="1400" i="0">
                <a:solidFill>
                  <a:srgbClr val="000000"/>
                </a:solidFill>
                <a:effectLst/>
                <a:latin typeface="+mj-lt"/>
              </a:rPr>
              <a:t>launch an auction 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when no internal executor is found</a:t>
            </a:r>
          </a:p>
          <a:p>
            <a:pPr marL="342900" indent="-342900">
              <a:buFont typeface="+mj-lt"/>
              <a:buAutoNum type="arabicParenBoth"/>
            </a:pP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bid on an auction from another group only if a suitable executor exists </a:t>
            </a:r>
          </a:p>
          <a:p>
            <a:pPr marL="342900" indent="-342900">
              <a:buFont typeface="+mj-lt"/>
              <a:buAutoNum type="arabicParenBoth"/>
            </a:pPr>
            <a:endParaRPr lang="en-US" sz="1400">
              <a:solidFill>
                <a:srgbClr val="000000"/>
              </a:solidFill>
              <a:latin typeface="+mj-lt"/>
            </a:endParaRPr>
          </a:p>
          <a:p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We implemented </a:t>
            </a:r>
            <a:r>
              <a:rPr lang="en-US" sz="1400" b="1" i="0">
                <a:solidFill>
                  <a:schemeClr val="accent1"/>
                </a:solidFill>
                <a:effectLst/>
                <a:latin typeface="+mj-lt"/>
              </a:rPr>
              <a:t>two communication protocols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: WebSub and MQTT</a:t>
            </a:r>
            <a:endParaRPr lang="en-US" sz="1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51F849-45BB-9E60-71FB-539A91AE6E1C}"/>
              </a:ext>
            </a:extLst>
          </p:cNvPr>
          <p:cNvSpPr/>
          <p:nvPr/>
        </p:nvSpPr>
        <p:spPr>
          <a:xfrm>
            <a:off x="2716617" y="2438400"/>
            <a:ext cx="1247321" cy="8609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>
                <a:solidFill>
                  <a:schemeClr val="tx2"/>
                </a:solidFill>
              </a:rPr>
              <a:t>Bidding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E7AD19-307D-7E53-8C85-1A6D0DF3CBE7}"/>
              </a:ext>
            </a:extLst>
          </p:cNvPr>
          <p:cNvSpPr/>
          <p:nvPr/>
        </p:nvSpPr>
        <p:spPr>
          <a:xfrm>
            <a:off x="2716617" y="3451805"/>
            <a:ext cx="1247321" cy="8609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>
                <a:solidFill>
                  <a:schemeClr val="accent4"/>
                </a:solidFill>
              </a:rPr>
              <a:t>Auction Process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5C73BB-7958-7FF0-E1C5-E736983CBD22}"/>
              </a:ext>
            </a:extLst>
          </p:cNvPr>
          <p:cNvCxnSpPr/>
          <p:nvPr/>
        </p:nvCxnSpPr>
        <p:spPr>
          <a:xfrm>
            <a:off x="4049663" y="2438400"/>
            <a:ext cx="0" cy="860949"/>
          </a:xfrm>
          <a:prstGeom prst="line">
            <a:avLst/>
          </a:prstGeom>
          <a:ln w="6350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5851CF-13E4-0C4A-51C9-1CD8337CC234}"/>
              </a:ext>
            </a:extLst>
          </p:cNvPr>
          <p:cNvCxnSpPr/>
          <p:nvPr/>
        </p:nvCxnSpPr>
        <p:spPr>
          <a:xfrm>
            <a:off x="4049663" y="3451805"/>
            <a:ext cx="0" cy="860949"/>
          </a:xfrm>
          <a:prstGeom prst="line">
            <a:avLst/>
          </a:prstGeom>
          <a:ln w="635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FC30F586-35F5-B1F0-A212-0FEC05C6FC57}"/>
              </a:ext>
            </a:extLst>
          </p:cNvPr>
          <p:cNvSpPr/>
          <p:nvPr/>
        </p:nvSpPr>
        <p:spPr>
          <a:xfrm>
            <a:off x="4230301" y="2528614"/>
            <a:ext cx="1407087" cy="672861"/>
          </a:xfrm>
          <a:prstGeom prst="homePlate">
            <a:avLst>
              <a:gd name="adj" fmla="val 1173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Receive notification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B9DCFCC-8E44-5C35-B7CB-179D2DA2BD0D}"/>
              </a:ext>
            </a:extLst>
          </p:cNvPr>
          <p:cNvSpPr/>
          <p:nvPr/>
        </p:nvSpPr>
        <p:spPr>
          <a:xfrm>
            <a:off x="5627585" y="2528614"/>
            <a:ext cx="1407087" cy="672861"/>
          </a:xfrm>
          <a:prstGeom prst="chevron">
            <a:avLst>
              <a:gd name="adj" fmla="val 1452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Check internal capabilities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71EBFDE-5DE4-0C95-2E8C-34AA42A7400A}"/>
              </a:ext>
            </a:extLst>
          </p:cNvPr>
          <p:cNvSpPr/>
          <p:nvPr/>
        </p:nvSpPr>
        <p:spPr>
          <a:xfrm>
            <a:off x="7024868" y="2528614"/>
            <a:ext cx="1407087" cy="672861"/>
          </a:xfrm>
          <a:prstGeom prst="chevron">
            <a:avLst>
              <a:gd name="adj" fmla="val 1452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Bid on auction 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BD266928-548D-DE1A-344F-8D4579F9A6BB}"/>
              </a:ext>
            </a:extLst>
          </p:cNvPr>
          <p:cNvSpPr/>
          <p:nvPr/>
        </p:nvSpPr>
        <p:spPr>
          <a:xfrm>
            <a:off x="4230301" y="3545849"/>
            <a:ext cx="1407087" cy="672861"/>
          </a:xfrm>
          <a:prstGeom prst="homePlate">
            <a:avLst>
              <a:gd name="adj" fmla="val 1173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Publish new Auction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CF1D332B-B1CB-7848-C598-0BCF4B84749B}"/>
              </a:ext>
            </a:extLst>
          </p:cNvPr>
          <p:cNvSpPr/>
          <p:nvPr/>
        </p:nvSpPr>
        <p:spPr>
          <a:xfrm>
            <a:off x="5627585" y="3545849"/>
            <a:ext cx="1407087" cy="672861"/>
          </a:xfrm>
          <a:prstGeom prst="chevron">
            <a:avLst>
              <a:gd name="adj" fmla="val 1452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Receive Bids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7117A83A-A0B8-101A-9D29-739D3824EBE3}"/>
              </a:ext>
            </a:extLst>
          </p:cNvPr>
          <p:cNvSpPr/>
          <p:nvPr/>
        </p:nvSpPr>
        <p:spPr>
          <a:xfrm>
            <a:off x="7024868" y="3545849"/>
            <a:ext cx="1407087" cy="672861"/>
          </a:xfrm>
          <a:prstGeom prst="chevron">
            <a:avLst>
              <a:gd name="adj" fmla="val 1452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If bid(s) received, send task to winner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6F17C9-C862-ED1C-D089-C5804AD3DAC9}"/>
              </a:ext>
            </a:extLst>
          </p:cNvPr>
          <p:cNvSpPr/>
          <p:nvPr/>
        </p:nvSpPr>
        <p:spPr>
          <a:xfrm>
            <a:off x="4114800" y="2381250"/>
            <a:ext cx="247645" cy="247645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D9E934-B9FD-90E2-9A9B-DEE31B70E56B}"/>
              </a:ext>
            </a:extLst>
          </p:cNvPr>
          <p:cNvSpPr/>
          <p:nvPr/>
        </p:nvSpPr>
        <p:spPr>
          <a:xfrm>
            <a:off x="5586364" y="2381250"/>
            <a:ext cx="247645" cy="247645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D3F95EE-9E7F-7FE3-0EA4-03ACE4A6C630}"/>
              </a:ext>
            </a:extLst>
          </p:cNvPr>
          <p:cNvSpPr/>
          <p:nvPr/>
        </p:nvSpPr>
        <p:spPr>
          <a:xfrm>
            <a:off x="6983648" y="2381250"/>
            <a:ext cx="247645" cy="247645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1C7065-71E6-E377-C293-11C0489A419C}"/>
              </a:ext>
            </a:extLst>
          </p:cNvPr>
          <p:cNvSpPr/>
          <p:nvPr/>
        </p:nvSpPr>
        <p:spPr>
          <a:xfrm>
            <a:off x="4114800" y="3439105"/>
            <a:ext cx="247645" cy="247645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D68FD63-8BF9-D8ED-2018-F51145BD6428}"/>
              </a:ext>
            </a:extLst>
          </p:cNvPr>
          <p:cNvSpPr/>
          <p:nvPr/>
        </p:nvSpPr>
        <p:spPr>
          <a:xfrm>
            <a:off x="5586364" y="3439105"/>
            <a:ext cx="247645" cy="247645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CB2EFF-1594-0F94-9F33-66B2A6361BCE}"/>
              </a:ext>
            </a:extLst>
          </p:cNvPr>
          <p:cNvSpPr/>
          <p:nvPr/>
        </p:nvSpPr>
        <p:spPr>
          <a:xfrm>
            <a:off x="6983648" y="3439105"/>
            <a:ext cx="247645" cy="247645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pic>
        <p:nvPicPr>
          <p:cNvPr id="3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FC3740D9-9FBB-8AEF-2FCA-D4D48AC890B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1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Key Architecture Changes</a:t>
            </a:r>
            <a:endParaRPr lang="en-US" sz="1800">
              <a:solidFill>
                <a:schemeClr val="accent1"/>
              </a:solidFill>
            </a:endParaRP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Communication Flows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Decoupling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Demonstration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Outlook &amp; 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2C707-C4E6-3251-E61A-A40981D79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02" y="569685"/>
            <a:ext cx="597807" cy="597807"/>
          </a:xfrm>
          <a:prstGeom prst="rect">
            <a:avLst/>
          </a:prstGeom>
        </p:spPr>
      </p:pic>
      <p:pic>
        <p:nvPicPr>
          <p:cNvPr id="30" name="Picture 29" descr="A green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7FFC5484-AF10-EBFD-0A7B-AF50803689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19" y="3069089"/>
            <a:ext cx="700772" cy="700772"/>
          </a:xfrm>
          <a:prstGeom prst="rect">
            <a:avLst/>
          </a:prstGeom>
        </p:spPr>
      </p:pic>
      <p:pic>
        <p:nvPicPr>
          <p:cNvPr id="14" name="Picture 13" descr="A green binoculars on a black background&#10;&#10;Description automatically generated">
            <a:extLst>
              <a:ext uri="{FF2B5EF4-FFF2-40B4-BE49-F238E27FC236}">
                <a16:creationId xmlns:a16="http://schemas.microsoft.com/office/drawing/2014/main" id="{95992195-265A-E4D5-DD51-794C2053E1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36" y="3938460"/>
            <a:ext cx="646139" cy="646139"/>
          </a:xfrm>
          <a:prstGeom prst="rect">
            <a:avLst/>
          </a:prstGeom>
        </p:spPr>
      </p:pic>
      <p:pic>
        <p:nvPicPr>
          <p:cNvPr id="18" name="Picture 17" descr="A green arrows and people with ties&#10;&#10;Description automatically generated with medium confidence">
            <a:extLst>
              <a:ext uri="{FF2B5EF4-FFF2-40B4-BE49-F238E27FC236}">
                <a16:creationId xmlns:a16="http://schemas.microsoft.com/office/drawing/2014/main" id="{1B8EB5E0-517A-F3D8-ABD9-BCF23825C0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40" y="1385354"/>
            <a:ext cx="641389" cy="641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0E8B69-0548-C6E5-45B2-526A6AB705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34" y="2236349"/>
            <a:ext cx="670801" cy="6708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C65D00-EF69-1376-1715-9C85694E0D09}"/>
              </a:ext>
            </a:extLst>
          </p:cNvPr>
          <p:cNvSpPr/>
          <p:nvPr/>
        </p:nvSpPr>
        <p:spPr>
          <a:xfrm>
            <a:off x="2743200" y="2133601"/>
            <a:ext cx="6040662" cy="24614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34F7B-524E-A935-8B22-FE93FC1EAD5D}"/>
              </a:ext>
            </a:extLst>
          </p:cNvPr>
          <p:cNvSpPr/>
          <p:nvPr/>
        </p:nvSpPr>
        <p:spPr>
          <a:xfrm>
            <a:off x="2743200" y="376236"/>
            <a:ext cx="6040662" cy="8389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30602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UNISG PPT">
  <a:themeElements>
    <a:clrScheme name="uni stgallen Colors">
      <a:dk1>
        <a:sysClr val="windowText" lastClr="000000"/>
      </a:dk1>
      <a:lt1>
        <a:sysClr val="window" lastClr="FFFFFF"/>
      </a:lt1>
      <a:dk2>
        <a:srgbClr val="0A5F2D"/>
      </a:dk2>
      <a:lt2>
        <a:srgbClr val="FFFFFF"/>
      </a:lt2>
      <a:accent1>
        <a:srgbClr val="00802F"/>
      </a:accent1>
      <a:accent2>
        <a:srgbClr val="E1D7C3"/>
      </a:accent2>
      <a:accent3>
        <a:srgbClr val="EB6969"/>
      </a:accent3>
      <a:accent4>
        <a:srgbClr val="73A5AF"/>
      </a:accent4>
      <a:accent5>
        <a:srgbClr val="FFF04B"/>
      </a:accent5>
      <a:accent6>
        <a:srgbClr val="0A5F2D"/>
      </a:accent6>
      <a:hlink>
        <a:srgbClr val="00802F"/>
      </a:hlink>
      <a:folHlink>
        <a:srgbClr val="0A5F2D"/>
      </a:folHlink>
    </a:clrScheme>
    <a:fontScheme name="uni stgallen Font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- University of St.Gallen" id="{BCD37EEA-A45F-8248-8092-2553C39CD497}" vid="{CB18BB48-1A1A-1044-9DFC-E456188CB6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1870F55-7693-4BED-BB93-08298D6C04B0}">
  <we:reference id="94886107-76f9-4f92-aa81-ee726374f3e7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12.xml><?xml version="1.0" encoding="utf-8"?>
<TemplafyTemplateConfiguration><![CDATA[{"elementsMetadata":[{"elementConfiguration":{"binding":"{{FormatDateTime(Form.Date,Translate(\"DateFormat\"),DocumentLanguage)}}","disableUpdates":false,"type":"text"},"type":"shape","id":"2670855d-7d16-4563-ba4d-ffddf95873a4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92085b67-4d25-4e3b-b499-21b485904de3"},{"elementConfiguration":{"binding":"{{Form.Footer}}","disableUpdates":false,"type":"text"},"type":"shape","id":"717b1a50-8044-4c4f-bcfe-bf14133eefec"},{"elementConfiguration":{"binding":"{{UserProfile.Department.DepartmentName}}","visibility":"{{IfElse(Form.FooterLogo, VisibilityType.Hidden,VisibilityType.Visible)}}","disableUpdates":false,"type":"text"},"type":"shape","id":"b8fee4cb-bf04-4c00-a543-551aae831616"},{"elementConfiguration":{"width":"{{UserProfile.Department.REFDepartmentLogo.WidthPNGPPT}}","height":"{{UserProfile.Department.REFDepartmentLogo.HeightPNGPPT}}","image":"{{UserProfile.Department.REFDepartmentLogo.ImagePNG}}","disableUpdates":false,"type":"image"},"type":"shape","id":"ed29f3a9-f196-4536-a60c-0b9b1db6abd3"},{"elementConfiguration":{"binding":"{{UserProfile.Department.DepartmentName}} \n{{UserProfile.Department.DepartmentStreet}} {{UserProfile.Department.DepartmentStreetNumber}} \n{{UserProfile.Department.DepartmentPOBox}} {{UserProfile.Department.DepartmentCity}} \n{{UserProfile.Department.DepartmentCountry}} \n{{UserProfile.Department.DepartmentWebsite}}","disableUpdates":false,"type":"text"},"type":"shape","id":"dd8c6e3a-82b3-45c7-bb9f-77a6d1f558e0"},{"elementConfiguration":{"width":"{{UserProfile.Department.REFDepartmentLogo.WidthPNGPPT}}","height":"{{UserProfile.Department.REFDepartmentLogo.HeightPNGPPT}}","image":"{{UserProfile.Department.REFDepartmentLogo.ImagePNG}}","disableUpdates":false,"type":"image"},"type":"shape","id":"60decd77-64bd-4728-8e67-94f71ea766de"},{"elementConfiguration":{"binding":"{{FormatDateTime(Form.Date,Translate(\"DateFormat\"),DocumentLanguage)}}","disableUpdates":false,"type":"text"},"type":"shape","id":"998101ba-23e1-42ef-b9b8-eabf8c3fb3a9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4353aa10-fc26-4375-83bf-5d9e44226dd4"},{"elementConfiguration":{"binding":"{{Form.Footer}}","disableUpdates":false,"type":"text"},"type":"shape","id":"c87b8b26-9378-48c4-a634-e3835b39cec4"},{"elementConfiguration":{"binding":"{{UserProfile.Department.DepartmentName}}","visibility":"{{IfElse(Form.FooterLogo, VisibilityType.Hidden,VisibilityType.Visible)}}","disableUpdates":false,"type":"text"},"type":"shape","id":"9bed5199-5914-4637-8200-fa82f31aba43"},{"elementConfiguration":{"width":"{{UserProfile.Department.REFDepartmentLogo.WidthPNGPPT}}","height":"{{UserProfile.Department.REFDepartmentLogo.HeightPNGPPT}}","image":"{{UserProfile.Department.REFDepartmentLogo.ImagePNG}}","disableUpdates":false,"type":"image"},"type":"shape","id":"c0d1e0af-ade1-4c6e-95ad-8ab17ee08eee"},{"elementConfiguration":{"binding":"{{FormatDateTime(Form.Date,Translate(\"DateFormat\"),DocumentLanguage)}}","disableUpdates":false,"type":"text"},"type":"shape","id":"125fba88-dc92-4d42-89db-9a3c8a56a512"},{"elementConfiguration":{"width":"{{UserProfile.Department.REFDepartmentLogo.WidthPNGPPT}}","height":"{{UserProfile.Department.REFDepartmentLogo.HeightPNGPPT}}","image":"{{UserProfile.Department.REFDepartmentLogo.ImagePNG}}","disableUpdates":false,"type":"image"},"type":"shape","id":"2a706a25-2679-4b9f-80cb-a25bb906beb3"},{"elementConfiguration":{"binding":"{{FormatDateTime(Form.Date,Translate(\"DateFormat\"),DocumentLanguage)}}","disableUpdates":false,"type":"text"},"type":"shape","id":"ab6b267f-2d54-464e-9ae8-0c683c12b29d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3f75e124-9c90-4431-ace1-b54c7dc8f72b"},{"elementConfiguration":{"binding":"{{Form.Footer}}","disableUpdates":false,"type":"text"},"type":"shape","id":"ecff1803-155c-4fd6-a766-f61c015927b4"},{"elementConfiguration":{"binding":"{{UserProfile.Department.DepartmentName}}","visibility":"{{IfElse(Form.FooterLogo, VisibilityType.Hidden,VisibilityType.Visible)}}","disableUpdates":false,"type":"text"},"type":"shape","id":"a4917e90-2a8f-4f96-bd13-cc4f9383ac84"},{"elementConfiguration":{"binding":"{{FormatDateTime(Form.Date,Translate(\"DateFormat\"),DocumentLanguage)}}","disableUpdates":false,"type":"text"},"type":"shape","id":"1de9002d-b336-4878-947a-b0133285a718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0e4ed9f0-ae0e-4c7b-9c6a-6d6f2c75585e"},{"elementConfiguration":{"binding":"{{Form.Footer}}","disableUpdates":false,"type":"text"},"type":"shape","id":"400b3b6a-c434-4732-807e-1718a614f053"},{"elementConfiguration":{"binding":"{{UserProfile.Department.DepartmentName}}","visibility":"{{IfElse(Form.FooterLogo, VisibilityType.Hidden,VisibilityType.Visible)}}","disableUpdates":false,"type":"text"},"type":"shape","id":"8b60779a-db6f-4b6d-9dc5-f64dd6e2860d"},{"elementConfiguration":{"binding":"{{FormatDateTime(Form.Date,Translate(\"DateFormat\"),DocumentLanguage)}}","disableUpdates":false,"type":"text"},"type":"shape","id":"62fdd60b-a2b6-40ba-9246-9c1ba8b9c8d0"},{"elementConfiguration":{"binding":"{{FormatDateTime(Form.Date,Translate(\"DateFormat\"),DocumentLanguage)}}","disableUpdates":false,"type":"text"},"type":"shape","id":"d14a7a3d-8c0e-42c3-af8f-2b1159ed47d5"},{"elementConfiguration":{"binding":"{{Form.Footer}}","disableUpdates":false,"type":"text"},"type":"shape","id":"c3b84be9-0e72-4c1c-9da1-6b054c3b2ed9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e102212e-2977-4411-922d-25ee19f9a88e"},{"elementConfiguration":{"binding":"{{UserProfile.Department.DepartmentName}}","visibility":"{{IfElse(Form.FooterLogo, VisibilityType.Hidden,VisibilityType.Visible)}}","disableUpdates":false,"type":"text"},"type":"shape","id":"66bab877-0e7b-4bec-af7a-b785cef9e42e"},{"elementConfiguration":{"binding":"{{FormatDateTime(Form.Date,Translate(\"DateFormat\"),DocumentLanguage)}}","disableUpdates":false,"type":"text"},"type":"shape","id":"8ccffac5-81b5-49a3-af34-c705273d4f11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f0058900-6578-49db-9afd-eedb22c1bb43"},{"elementConfiguration":{"binding":"{{Form.Footer}}","disableUpdates":false,"type":"text"},"type":"shape","id":"94ef05c5-c7ec-4c0f-bc9e-e856c4f70d4b"},{"elementConfiguration":{"binding":"{{UserProfile.Department.DepartmentName}}","visibility":"{{IfElse(Form.FooterLogo, VisibilityType.Hidden,VisibilityType.Visible)}}","disableUpdates":false,"type":"text"},"type":"shape","id":"f991b9ce-7ee1-4496-9655-4d8c7e20f411"}],"transformationConfigurations":[{"language":"{{UserProfile.DocumentLanguage.Language}}","disableUpdates":false,"type":"proofingLanguage"},{"propertyName":"creator","propertyValue":"{{UserProfile.FirstName}} {{UserProfile.LastName}}","disableUpdates":false,"type":"documentProperty"},{"propertyName":"title","propertyValue":"Presentation - University of St.Gallen","disableUpdates":false,"type":"documentProperty"}],"templateName":"UNISG Präsentation","templateDescription":"","enableDocumentContentUpdater":true,"version":"2.0"}]]></Templafy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15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slideVersion":1,"isValidatorEnabled":false,"isLocked":false,"elementsMetadata":[{"elementConfiguration":{"width":"{{UserProfile.Department.REFDepartmentLogo.WidthPNGPPT}}","height":"{{UserProfile.Department.REFDepartmentLogo.HeightPNGPPT}}","image":"{{UserProfile.Department.REFDepartmentLogo.ImagePNG}}","disableUpdates":false,"type":"image"},"type":"shape"}],"slideId":"637750113834106457","enableDocumentContentUpdater":true,"version":"2.0"}]]></TemplafySlideTemplateConfiguration>
</file>

<file path=customXml/item19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0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1227615E3DE674DB45F617FFE34D203" ma:contentTypeVersion="7" ma:contentTypeDescription="Ein neues Dokument erstellen." ma:contentTypeScope="" ma:versionID="5f6c2328c5eae59e002526045978693a">
  <xsd:schema xmlns:xsd="http://www.w3.org/2001/XMLSchema" xmlns:xs="http://www.w3.org/2001/XMLSchema" xmlns:p="http://schemas.microsoft.com/office/2006/metadata/properties" xmlns:ns3="6c71533c-78c1-47bb-b9be-f7f067321162" xmlns:ns4="7b780b8a-5eb7-425b-9020-a42f62ff8cd5" targetNamespace="http://schemas.microsoft.com/office/2006/metadata/properties" ma:root="true" ma:fieldsID="332cd35c09111a8df61e2261f39eb11c" ns3:_="" ns4:_="">
    <xsd:import namespace="6c71533c-78c1-47bb-b9be-f7f067321162"/>
    <xsd:import namespace="7b780b8a-5eb7-425b-9020-a42f62ff8c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1533c-78c1-47bb-b9be-f7f067321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80b8a-5eb7-425b-9020-a42f62ff8cd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1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24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25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{"name":"Date","value":"OGqGEkiM+YRMxS9OykDYUw=="},{"name":"FooterLogo","value":"iTzqZGj1P6MRGUQq8ahlhA=="}]}]]></TemplafyFormConfiguration>
</file>

<file path=customXml/item3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30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31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c71533c-78c1-47bb-b9be-f7f067321162" xsi:nil="true"/>
  </documentManagement>
</p:properties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956133B6-4C28-410A-B787-A9D49EAF4FBC}">
  <ds:schemaRefs/>
</ds:datastoreItem>
</file>

<file path=customXml/itemProps10.xml><?xml version="1.0" encoding="utf-8"?>
<ds:datastoreItem xmlns:ds="http://schemas.openxmlformats.org/officeDocument/2006/customXml" ds:itemID="{57B068E9-AC02-428E-A6D7-FF1958E68454}">
  <ds:schemaRefs/>
</ds:datastoreItem>
</file>

<file path=customXml/itemProps11.xml><?xml version="1.0" encoding="utf-8"?>
<ds:datastoreItem xmlns:ds="http://schemas.openxmlformats.org/officeDocument/2006/customXml" ds:itemID="{C72B2BD6-147B-4D07-887C-87F5F28674CE}">
  <ds:schemaRefs/>
</ds:datastoreItem>
</file>

<file path=customXml/itemProps12.xml><?xml version="1.0" encoding="utf-8"?>
<ds:datastoreItem xmlns:ds="http://schemas.openxmlformats.org/officeDocument/2006/customXml" ds:itemID="{DD23DDCC-ABAF-42D1-9CB2-07E72D883C32}">
  <ds:schemaRefs/>
</ds:datastoreItem>
</file>

<file path=customXml/itemProps13.xml><?xml version="1.0" encoding="utf-8"?>
<ds:datastoreItem xmlns:ds="http://schemas.openxmlformats.org/officeDocument/2006/customXml" ds:itemID="{A0BC339B-331C-4E79-B00A-F7C9194AAA52}">
  <ds:schemaRefs/>
</ds:datastoreItem>
</file>

<file path=customXml/itemProps14.xml><?xml version="1.0" encoding="utf-8"?>
<ds:datastoreItem xmlns:ds="http://schemas.openxmlformats.org/officeDocument/2006/customXml" ds:itemID="{32A9A784-8E92-4F13-8115-0ED23D057AA3}">
  <ds:schemaRefs/>
</ds:datastoreItem>
</file>

<file path=customXml/itemProps15.xml><?xml version="1.0" encoding="utf-8"?>
<ds:datastoreItem xmlns:ds="http://schemas.openxmlformats.org/officeDocument/2006/customXml" ds:itemID="{8BB8E482-BBF3-4F9E-AA02-C9FC6A868932}">
  <ds:schemaRefs/>
</ds:datastoreItem>
</file>

<file path=customXml/itemProps16.xml><?xml version="1.0" encoding="utf-8"?>
<ds:datastoreItem xmlns:ds="http://schemas.openxmlformats.org/officeDocument/2006/customXml" ds:itemID="{C00A930F-B673-4A9A-B9E0-917F93390850}">
  <ds:schemaRefs/>
</ds:datastoreItem>
</file>

<file path=customXml/itemProps17.xml><?xml version="1.0" encoding="utf-8"?>
<ds:datastoreItem xmlns:ds="http://schemas.openxmlformats.org/officeDocument/2006/customXml" ds:itemID="{91B48D11-5B5C-41AE-811C-A5E3A2C71860}">
  <ds:schemaRefs/>
</ds:datastoreItem>
</file>

<file path=customXml/itemProps18.xml><?xml version="1.0" encoding="utf-8"?>
<ds:datastoreItem xmlns:ds="http://schemas.openxmlformats.org/officeDocument/2006/customXml" ds:itemID="{45B06F8E-AA4D-4F38-9B8B-099300ECC694}">
  <ds:schemaRefs/>
</ds:datastoreItem>
</file>

<file path=customXml/itemProps19.xml><?xml version="1.0" encoding="utf-8"?>
<ds:datastoreItem xmlns:ds="http://schemas.openxmlformats.org/officeDocument/2006/customXml" ds:itemID="{2C9F6373-9831-4039-B3C6-D638F9B86296}">
  <ds:schemaRefs/>
</ds:datastoreItem>
</file>

<file path=customXml/itemProps2.xml><?xml version="1.0" encoding="utf-8"?>
<ds:datastoreItem xmlns:ds="http://schemas.openxmlformats.org/officeDocument/2006/customXml" ds:itemID="{ED2A37DE-9640-4BAD-87EB-02349D3561C8}">
  <ds:schemaRefs>
    <ds:schemaRef ds:uri="http://schemas.microsoft.com/sharepoint/v3/contenttype/forms"/>
  </ds:schemaRefs>
</ds:datastoreItem>
</file>

<file path=customXml/itemProps20.xml><?xml version="1.0" encoding="utf-8"?>
<ds:datastoreItem xmlns:ds="http://schemas.openxmlformats.org/officeDocument/2006/customXml" ds:itemID="{B71F3A12-E7D6-441A-9E6B-1119412D30A6}">
  <ds:schemaRefs>
    <ds:schemaRef ds:uri="6c71533c-78c1-47bb-b9be-f7f067321162"/>
    <ds:schemaRef ds:uri="7b780b8a-5eb7-425b-9020-a42f62ff8c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1.xml><?xml version="1.0" encoding="utf-8"?>
<ds:datastoreItem xmlns:ds="http://schemas.openxmlformats.org/officeDocument/2006/customXml" ds:itemID="{180B87B1-42E0-4ECE-9AB5-8D774054457B}">
  <ds:schemaRefs/>
</ds:datastoreItem>
</file>

<file path=customXml/itemProps22.xml><?xml version="1.0" encoding="utf-8"?>
<ds:datastoreItem xmlns:ds="http://schemas.openxmlformats.org/officeDocument/2006/customXml" ds:itemID="{B3A360DC-DE41-4890-A004-983303D49BD6}">
  <ds:schemaRefs/>
</ds:datastoreItem>
</file>

<file path=customXml/itemProps23.xml><?xml version="1.0" encoding="utf-8"?>
<ds:datastoreItem xmlns:ds="http://schemas.openxmlformats.org/officeDocument/2006/customXml" ds:itemID="{5C62A7EF-2503-4193-A857-373C4934165A}">
  <ds:schemaRefs/>
</ds:datastoreItem>
</file>

<file path=customXml/itemProps24.xml><?xml version="1.0" encoding="utf-8"?>
<ds:datastoreItem xmlns:ds="http://schemas.openxmlformats.org/officeDocument/2006/customXml" ds:itemID="{D7C92734-AE81-4597-BD49-D49AD0AC8762}">
  <ds:schemaRefs/>
</ds:datastoreItem>
</file>

<file path=customXml/itemProps25.xml><?xml version="1.0" encoding="utf-8"?>
<ds:datastoreItem xmlns:ds="http://schemas.openxmlformats.org/officeDocument/2006/customXml" ds:itemID="{3E9B9597-F45B-47A3-8925-B7B554E28D6D}">
  <ds:schemaRefs/>
</ds:datastoreItem>
</file>

<file path=customXml/itemProps26.xml><?xml version="1.0" encoding="utf-8"?>
<ds:datastoreItem xmlns:ds="http://schemas.openxmlformats.org/officeDocument/2006/customXml" ds:itemID="{C96B2C76-158D-4789-9982-1A7AA23A34B0}">
  <ds:schemaRefs/>
</ds:datastoreItem>
</file>

<file path=customXml/itemProps27.xml><?xml version="1.0" encoding="utf-8"?>
<ds:datastoreItem xmlns:ds="http://schemas.openxmlformats.org/officeDocument/2006/customXml" ds:itemID="{7A05193D-D30C-4374-9C9F-1E80F360F998}">
  <ds:schemaRefs/>
</ds:datastoreItem>
</file>

<file path=customXml/itemProps28.xml><?xml version="1.0" encoding="utf-8"?>
<ds:datastoreItem xmlns:ds="http://schemas.openxmlformats.org/officeDocument/2006/customXml" ds:itemID="{A1DE4887-2FA9-49BA-B8BF-E79FB8D56958}">
  <ds:schemaRefs/>
</ds:datastoreItem>
</file>

<file path=customXml/itemProps29.xml><?xml version="1.0" encoding="utf-8"?>
<ds:datastoreItem xmlns:ds="http://schemas.openxmlformats.org/officeDocument/2006/customXml" ds:itemID="{9BA6235D-7E1A-4B9C-ADE5-24E162A87D03}">
  <ds:schemaRefs/>
</ds:datastoreItem>
</file>

<file path=customXml/itemProps3.xml><?xml version="1.0" encoding="utf-8"?>
<ds:datastoreItem xmlns:ds="http://schemas.openxmlformats.org/officeDocument/2006/customXml" ds:itemID="{5F03FC5C-1865-429D-8105-EC57352CF2FB}">
  <ds:schemaRefs/>
</ds:datastoreItem>
</file>

<file path=customXml/itemProps30.xml><?xml version="1.0" encoding="utf-8"?>
<ds:datastoreItem xmlns:ds="http://schemas.openxmlformats.org/officeDocument/2006/customXml" ds:itemID="{193B7549-C9C9-48D1-8CB9-BC5A3B0AE181}">
  <ds:schemaRefs/>
</ds:datastoreItem>
</file>

<file path=customXml/itemProps31.xml><?xml version="1.0" encoding="utf-8"?>
<ds:datastoreItem xmlns:ds="http://schemas.openxmlformats.org/officeDocument/2006/customXml" ds:itemID="{60697311-A5CA-46D7-8914-EC91021E20F6}">
  <ds:schemaRefs/>
</ds:datastoreItem>
</file>

<file path=customXml/itemProps4.xml><?xml version="1.0" encoding="utf-8"?>
<ds:datastoreItem xmlns:ds="http://schemas.openxmlformats.org/officeDocument/2006/customXml" ds:itemID="{6567BD5C-CC0C-4648-BED2-6CE28F06E5A9}">
  <ds:schemaRefs>
    <ds:schemaRef ds:uri="http://purl.org/dc/terms/"/>
    <ds:schemaRef ds:uri="6c71533c-78c1-47bb-b9be-f7f067321162"/>
    <ds:schemaRef ds:uri="http://purl.org/dc/elements/1.1/"/>
    <ds:schemaRef ds:uri="http://purl.org/dc/dcmitype/"/>
    <ds:schemaRef ds:uri="7b780b8a-5eb7-425b-9020-a42f62ff8cd5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5.xml><?xml version="1.0" encoding="utf-8"?>
<ds:datastoreItem xmlns:ds="http://schemas.openxmlformats.org/officeDocument/2006/customXml" ds:itemID="{9AE5EE14-5D0B-4364-816F-44C6D974D78D}">
  <ds:schemaRefs/>
</ds:datastoreItem>
</file>

<file path=customXml/itemProps6.xml><?xml version="1.0" encoding="utf-8"?>
<ds:datastoreItem xmlns:ds="http://schemas.openxmlformats.org/officeDocument/2006/customXml" ds:itemID="{D85DE594-04DA-4953-BA5F-E1546B54D682}">
  <ds:schemaRefs/>
</ds:datastoreItem>
</file>

<file path=customXml/itemProps7.xml><?xml version="1.0" encoding="utf-8"?>
<ds:datastoreItem xmlns:ds="http://schemas.openxmlformats.org/officeDocument/2006/customXml" ds:itemID="{3F4A1EE0-7BB0-4513-A657-901CD9163676}">
  <ds:schemaRefs/>
</ds:datastoreItem>
</file>

<file path=customXml/itemProps8.xml><?xml version="1.0" encoding="utf-8"?>
<ds:datastoreItem xmlns:ds="http://schemas.openxmlformats.org/officeDocument/2006/customXml" ds:itemID="{4E6AB563-651E-4B98-8FAB-2FE1FF138527}">
  <ds:schemaRefs/>
</ds:datastoreItem>
</file>

<file path=customXml/itemProps9.xml><?xml version="1.0" encoding="utf-8"?>
<ds:datastoreItem xmlns:ds="http://schemas.openxmlformats.org/officeDocument/2006/customXml" ds:itemID="{CF1C5689-7CFC-4B1D-A0BA-3CC83072F0C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UNISG PPT</Template>
  <TotalTime>0</TotalTime>
  <Words>2236</Words>
  <Application>Microsoft Macintosh PowerPoint</Application>
  <PresentationFormat>On-screen Show (16:9)</PresentationFormat>
  <Paragraphs>435</Paragraphs>
  <Slides>22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Gill Alt One MT Light</vt:lpstr>
      <vt:lpstr>Gill Sans Nova</vt:lpstr>
      <vt:lpstr>Gill Sans Nova Light</vt:lpstr>
      <vt:lpstr>UNISG PPT</vt:lpstr>
      <vt:lpstr>think-cell Slide</vt:lpstr>
      <vt:lpstr>TAPAS Project –  Final Presentation</vt:lpstr>
      <vt:lpstr>The Team</vt:lpstr>
      <vt:lpstr>PowerPoint Presentation</vt:lpstr>
      <vt:lpstr>PowerPoint Presentation</vt:lpstr>
      <vt:lpstr>PowerPoint Presentation</vt:lpstr>
      <vt:lpstr>Architecture | What we implemented until our last  mid-term presentation…</vt:lpstr>
      <vt:lpstr>Architecture | … and now we added the Auction  House to communicate with other groups</vt:lpstr>
      <vt:lpstr>PowerPoint Presentation</vt:lpstr>
      <vt:lpstr>PowerPoint Presentation</vt:lpstr>
      <vt:lpstr>Communication Flows | Task Flow with Internal Assignment</vt:lpstr>
      <vt:lpstr>Communication Flows | Task Flow with External Executor</vt:lpstr>
      <vt:lpstr>Communication Flows | Task Flow with External Task</vt:lpstr>
      <vt:lpstr>Communication Flows | Crawling via Semantic Hypermedia</vt:lpstr>
      <vt:lpstr>PowerPoint Presentation</vt:lpstr>
      <vt:lpstr>Decoupling | Hypermedia API</vt:lpstr>
      <vt:lpstr>PowerPoint Presentation</vt:lpstr>
      <vt:lpstr>PowerPoint Presentation</vt:lpstr>
      <vt:lpstr>PowerPoint Presentation</vt:lpstr>
      <vt:lpstr>Outlook | Limitations and Improvements</vt:lpstr>
      <vt:lpstr>Outlook | Troubles &amp; Learning</vt:lpstr>
      <vt:lpstr>Contributions | We were able to distribute the group work quite fairly within our team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Project Presentation</dc:title>
  <dc:creator>Aydin, Kaan</dc:creator>
  <cp:lastModifiedBy>Aydin, Kaan</cp:lastModifiedBy>
  <cp:revision>5</cp:revision>
  <dcterms:created xsi:type="dcterms:W3CDTF">2023-10-18T10:58:28Z</dcterms:created>
  <dcterms:modified xsi:type="dcterms:W3CDTF">2023-12-23T20:04:09Z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0x01010021227615E3DE674DB45F617FFE34D203</vt:lpwstr>
  </property>
  <property fmtid="{D5CDD505-2E9C-101B-9397-08002B2CF9AE}" pid="3" name="TemplafyTimeStamp">
    <vt:lpwstr>2022-04-19T14:18:43</vt:lpwstr>
  </property>
  <property fmtid="{D5CDD505-2E9C-101B-9397-08002B2CF9AE}" pid="4" name="TemplafyTenantId">
    <vt:lpwstr>unisg</vt:lpwstr>
  </property>
  <property fmtid="{D5CDD505-2E9C-101B-9397-08002B2CF9AE}" pid="5" name="TemplafyTemplateId">
    <vt:lpwstr>637700762909751978</vt:lpwstr>
  </property>
  <property fmtid="{D5CDD505-2E9C-101B-9397-08002B2CF9AE}" pid="6" name="TemplafyUserProfileId">
    <vt:lpwstr>637998274589638414</vt:lpwstr>
  </property>
  <property fmtid="{D5CDD505-2E9C-101B-9397-08002B2CF9AE}" pid="7" name="TemplafyLanguageCode">
    <vt:lpwstr>en-GB</vt:lpwstr>
  </property>
  <property fmtid="{D5CDD505-2E9C-101B-9397-08002B2CF9AE}" pid="8" name="TemplafyFromBlank">
    <vt:bool>false</vt:bool>
  </property>
</Properties>
</file>